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88" r:id="rId3"/>
    <p:sldId id="311" r:id="rId4"/>
    <p:sldId id="283" r:id="rId5"/>
    <p:sldId id="257" r:id="rId6"/>
    <p:sldId id="289" r:id="rId7"/>
    <p:sldId id="259" r:id="rId8"/>
    <p:sldId id="290" r:id="rId9"/>
    <p:sldId id="291" r:id="rId10"/>
    <p:sldId id="292" r:id="rId11"/>
    <p:sldId id="293" r:id="rId12"/>
    <p:sldId id="296" r:id="rId13"/>
    <p:sldId id="294" r:id="rId14"/>
    <p:sldId id="295" r:id="rId15"/>
    <p:sldId id="262" r:id="rId16"/>
    <p:sldId id="263" r:id="rId17"/>
    <p:sldId id="265" r:id="rId18"/>
    <p:sldId id="266" r:id="rId19"/>
    <p:sldId id="285" r:id="rId20"/>
    <p:sldId id="267" r:id="rId21"/>
    <p:sldId id="268" r:id="rId22"/>
    <p:sldId id="269" r:id="rId23"/>
    <p:sldId id="304" r:id="rId24"/>
    <p:sldId id="270" r:id="rId25"/>
    <p:sldId id="312" r:id="rId26"/>
    <p:sldId id="272" r:id="rId27"/>
    <p:sldId id="306" r:id="rId28"/>
    <p:sldId id="305" r:id="rId29"/>
    <p:sldId id="307" r:id="rId30"/>
    <p:sldId id="300" r:id="rId31"/>
    <p:sldId id="284" r:id="rId32"/>
    <p:sldId id="313" r:id="rId33"/>
    <p:sldId id="314" r:id="rId34"/>
    <p:sldId id="317" r:id="rId35"/>
    <p:sldId id="318" r:id="rId36"/>
    <p:sldId id="319" r:id="rId37"/>
    <p:sldId id="320" r:id="rId38"/>
    <p:sldId id="275" r:id="rId39"/>
    <p:sldId id="276" r:id="rId40"/>
    <p:sldId id="322" r:id="rId41"/>
    <p:sldId id="308" r:id="rId42"/>
    <p:sldId id="324" r:id="rId43"/>
    <p:sldId id="325" r:id="rId44"/>
    <p:sldId id="301" r:id="rId45"/>
    <p:sldId id="302" r:id="rId46"/>
    <p:sldId id="303" r:id="rId47"/>
    <p:sldId id="278" r:id="rId48"/>
    <p:sldId id="326" r:id="rId49"/>
    <p:sldId id="281" r:id="rId50"/>
    <p:sldId id="264"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0601"/>
    <a:srgbClr val="4405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77"/>
    <p:restoredTop sz="69200"/>
  </p:normalViewPr>
  <p:slideViewPr>
    <p:cSldViewPr snapToGrid="0">
      <p:cViewPr>
        <p:scale>
          <a:sx n="143" d="100"/>
          <a:sy n="143" d="100"/>
        </p:scale>
        <p:origin x="2992" y="400"/>
      </p:cViewPr>
      <p:guideLst/>
    </p:cSldViewPr>
  </p:slideViewPr>
  <p:outlineViewPr>
    <p:cViewPr>
      <p:scale>
        <a:sx n="33" d="100"/>
        <a:sy n="33" d="100"/>
      </p:scale>
      <p:origin x="0" y="0"/>
    </p:cViewPr>
  </p:outlineViewPr>
  <p:notesTextViewPr>
    <p:cViewPr>
      <p:scale>
        <a:sx n="130" d="100"/>
        <a:sy n="13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8CE4D-4D3C-CD46-B1FC-6E87F78CB9F9}" type="datetimeFigureOut">
              <a:rPr lang="en-US" smtClean="0"/>
              <a:t>12/21/22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7D9B3-2215-D94F-81A2-E5BBA94C8861}" type="slidenum">
              <a:rPr lang="en-US" smtClean="0"/>
              <a:t>‹#›</a:t>
            </a:fld>
            <a:endParaRPr lang="en-US"/>
          </a:p>
        </p:txBody>
      </p:sp>
    </p:spTree>
    <p:extLst>
      <p:ext uri="{BB962C8B-B14F-4D97-AF65-F5344CB8AC3E}">
        <p14:creationId xmlns:p14="http://schemas.microsoft.com/office/powerpoint/2010/main" val="220838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time, and welcome to my presentation: “The Data Behind EV Driving: debunking Common Electric Vehicle Myths”</a:t>
            </a:r>
          </a:p>
          <a:p>
            <a:endParaRPr lang="en-US" dirty="0"/>
          </a:p>
          <a:p>
            <a:r>
              <a:rPr lang="en-US" dirty="0"/>
              <a:t>For my presentation, I chose to explore a data set that I collected on my own. </a:t>
            </a:r>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a:t>
            </a:fld>
            <a:endParaRPr lang="en-US"/>
          </a:p>
        </p:txBody>
      </p:sp>
    </p:spTree>
    <p:extLst>
      <p:ext uri="{BB962C8B-B14F-4D97-AF65-F5344CB8AC3E}">
        <p14:creationId xmlns:p14="http://schemas.microsoft.com/office/powerpoint/2010/main" val="4042702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1,092 Trips, mostly in the Westchester, NY area, but with road trips all over the northeast like,  trips to western NY, Virginia, </a:t>
            </a:r>
            <a:r>
              <a:rPr lang="en-US" dirty="0" err="1"/>
              <a:t>Penssylvania</a:t>
            </a:r>
            <a:r>
              <a:rPr lang="en-US" dirty="0"/>
              <a:t>  etc. </a:t>
            </a:r>
          </a:p>
        </p:txBody>
      </p:sp>
      <p:sp>
        <p:nvSpPr>
          <p:cNvPr id="4" name="Slide Number Placeholder 3"/>
          <p:cNvSpPr>
            <a:spLocks noGrp="1"/>
          </p:cNvSpPr>
          <p:nvPr>
            <p:ph type="sldNum" sz="quarter" idx="5"/>
          </p:nvPr>
        </p:nvSpPr>
        <p:spPr/>
        <p:txBody>
          <a:bodyPr/>
          <a:lstStyle/>
          <a:p>
            <a:fld id="{3467D9B3-2215-D94F-81A2-E5BBA94C8861}" type="slidenum">
              <a:rPr lang="en-US" smtClean="0"/>
              <a:t>10</a:t>
            </a:fld>
            <a:endParaRPr lang="en-US"/>
          </a:p>
        </p:txBody>
      </p:sp>
    </p:spTree>
    <p:extLst>
      <p:ext uri="{BB962C8B-B14F-4D97-AF65-F5344CB8AC3E}">
        <p14:creationId xmlns:p14="http://schemas.microsoft.com/office/powerpoint/2010/main" val="182826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range of temperatures from 23 degrees Fahrenheit to 100 degrees Fahrenheit </a:t>
            </a:r>
          </a:p>
        </p:txBody>
      </p:sp>
      <p:sp>
        <p:nvSpPr>
          <p:cNvPr id="4" name="Slide Number Placeholder 3"/>
          <p:cNvSpPr>
            <a:spLocks noGrp="1"/>
          </p:cNvSpPr>
          <p:nvPr>
            <p:ph type="sldNum" sz="quarter" idx="5"/>
          </p:nvPr>
        </p:nvSpPr>
        <p:spPr/>
        <p:txBody>
          <a:bodyPr/>
          <a:lstStyle/>
          <a:p>
            <a:fld id="{3467D9B3-2215-D94F-81A2-E5BBA94C8861}" type="slidenum">
              <a:rPr lang="en-US" smtClean="0"/>
              <a:t>11</a:t>
            </a:fld>
            <a:endParaRPr lang="en-US"/>
          </a:p>
        </p:txBody>
      </p:sp>
    </p:spTree>
    <p:extLst>
      <p:ext uri="{BB962C8B-B14F-4D97-AF65-F5344CB8AC3E}">
        <p14:creationId xmlns:p14="http://schemas.microsoft.com/office/powerpoint/2010/main" val="230634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trips totaling 17,400 miles </a:t>
            </a:r>
          </a:p>
        </p:txBody>
      </p:sp>
      <p:sp>
        <p:nvSpPr>
          <p:cNvPr id="4" name="Slide Number Placeholder 3"/>
          <p:cNvSpPr>
            <a:spLocks noGrp="1"/>
          </p:cNvSpPr>
          <p:nvPr>
            <p:ph type="sldNum" sz="quarter" idx="5"/>
          </p:nvPr>
        </p:nvSpPr>
        <p:spPr/>
        <p:txBody>
          <a:bodyPr/>
          <a:lstStyle/>
          <a:p>
            <a:fld id="{3467D9B3-2215-D94F-81A2-E5BBA94C8861}" type="slidenum">
              <a:rPr lang="en-US" smtClean="0"/>
              <a:t>12</a:t>
            </a:fld>
            <a:endParaRPr lang="en-US"/>
          </a:p>
        </p:txBody>
      </p:sp>
    </p:spTree>
    <p:extLst>
      <p:ext uri="{BB962C8B-B14F-4D97-AF65-F5344CB8AC3E}">
        <p14:creationId xmlns:p14="http://schemas.microsoft.com/office/powerpoint/2010/main" val="3158966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total of 4,251 kWh, or the equivalent of using a household refrigerator for around 3 years</a:t>
            </a:r>
          </a:p>
          <a:p>
            <a:endParaRPr lang="en-US" dirty="0"/>
          </a:p>
          <a:p>
            <a:r>
              <a:rPr lang="en-US" dirty="0"/>
              <a:t>kWh is a unit of energy (not time)</a:t>
            </a:r>
          </a:p>
        </p:txBody>
      </p:sp>
      <p:sp>
        <p:nvSpPr>
          <p:cNvPr id="4" name="Slide Number Placeholder 3"/>
          <p:cNvSpPr>
            <a:spLocks noGrp="1"/>
          </p:cNvSpPr>
          <p:nvPr>
            <p:ph type="sldNum" sz="quarter" idx="5"/>
          </p:nvPr>
        </p:nvSpPr>
        <p:spPr/>
        <p:txBody>
          <a:bodyPr/>
          <a:lstStyle/>
          <a:p>
            <a:fld id="{3467D9B3-2215-D94F-81A2-E5BBA94C8861}" type="slidenum">
              <a:rPr lang="en-US" smtClean="0"/>
              <a:t>13</a:t>
            </a:fld>
            <a:endParaRPr lang="en-US"/>
          </a:p>
        </p:txBody>
      </p:sp>
    </p:spTree>
    <p:extLst>
      <p:ext uri="{BB962C8B-B14F-4D97-AF65-F5344CB8AC3E}">
        <p14:creationId xmlns:p14="http://schemas.microsoft.com/office/powerpoint/2010/main" val="3837227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drove an average of 67 mi per day and had an average of 3.6 trips per day. </a:t>
            </a:r>
          </a:p>
          <a:p>
            <a:endParaRPr lang="en-US" dirty="0"/>
          </a:p>
          <a:p>
            <a:r>
              <a:rPr lang="en-US" dirty="0"/>
              <a:t>For reference the average American rives 37 mi per day</a:t>
            </a:r>
          </a:p>
          <a:p>
            <a:endParaRPr lang="en-US" dirty="0"/>
          </a:p>
          <a:p>
            <a:r>
              <a:rPr lang="en-US" dirty="0"/>
              <a:t>.</a:t>
            </a:r>
          </a:p>
          <a:p>
            <a:r>
              <a:rPr lang="en-US" dirty="0"/>
              <a:t>.</a:t>
            </a:r>
          </a:p>
          <a:p>
            <a:r>
              <a:rPr lang="en-US" dirty="0"/>
              <a:t>.</a:t>
            </a:r>
          </a:p>
          <a:p>
            <a:endParaRPr lang="en-US" dirty="0"/>
          </a:p>
          <a:p>
            <a:r>
              <a:rPr lang="en-US" dirty="0"/>
              <a:t>So now that I have an awesome dataset with over 1,000 observations, I am able to address these myths. </a:t>
            </a:r>
          </a:p>
          <a:p>
            <a:endParaRPr lang="en-US" dirty="0"/>
          </a:p>
          <a:p>
            <a:r>
              <a:rPr lang="en-US" dirty="0"/>
              <a:t>So let’s start with the first one, where we hone in on the distance data collected</a:t>
            </a:r>
          </a:p>
        </p:txBody>
      </p:sp>
      <p:sp>
        <p:nvSpPr>
          <p:cNvPr id="4" name="Slide Number Placeholder 3"/>
          <p:cNvSpPr>
            <a:spLocks noGrp="1"/>
          </p:cNvSpPr>
          <p:nvPr>
            <p:ph type="sldNum" sz="quarter" idx="5"/>
          </p:nvPr>
        </p:nvSpPr>
        <p:spPr/>
        <p:txBody>
          <a:bodyPr/>
          <a:lstStyle/>
          <a:p>
            <a:fld id="{3467D9B3-2215-D94F-81A2-E5BBA94C8861}" type="slidenum">
              <a:rPr lang="en-US" smtClean="0"/>
              <a:t>14</a:t>
            </a:fld>
            <a:endParaRPr lang="en-US"/>
          </a:p>
        </p:txBody>
      </p:sp>
    </p:spTree>
    <p:extLst>
      <p:ext uri="{BB962C8B-B14F-4D97-AF65-F5344CB8AC3E}">
        <p14:creationId xmlns:p14="http://schemas.microsoft.com/office/powerpoint/2010/main" val="237854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latin typeface="+mj-lt"/>
                <a:ea typeface="+mj-ea"/>
                <a:cs typeface="+mj-cs"/>
              </a:rPr>
              <a:t>Myth #1</a:t>
            </a:r>
            <a:r>
              <a:rPr lang="en-US" sz="1200" b="1" kern="1200" dirty="0">
                <a:solidFill>
                  <a:schemeClr val="tx1"/>
                </a:solidFill>
                <a:latin typeface="+mj-lt"/>
                <a:ea typeface="+mj-ea"/>
                <a:cs typeface="+mj-cs"/>
              </a:rPr>
              <a:t>:</a:t>
            </a:r>
            <a:r>
              <a:rPr lang="en-US" sz="1200" kern="1200" dirty="0">
                <a:solidFill>
                  <a:schemeClr val="tx1"/>
                </a:solidFill>
                <a:latin typeface="+mj-lt"/>
                <a:ea typeface="+mj-ea"/>
                <a:cs typeface="+mj-cs"/>
              </a:rPr>
              <a:t> EV’s can’t drive very far, and I’ll be stranded on the side of the road</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15</a:t>
            </a:fld>
            <a:endParaRPr lang="en-US"/>
          </a:p>
        </p:txBody>
      </p:sp>
    </p:spTree>
    <p:extLst>
      <p:ext uri="{BB962C8B-B14F-4D97-AF65-F5344CB8AC3E}">
        <p14:creationId xmlns:p14="http://schemas.microsoft.com/office/powerpoint/2010/main" val="197988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summary stat’s I provided did a great job of busting this myth, but let’s add some additional context here.</a:t>
            </a:r>
          </a:p>
          <a:p>
            <a:endParaRPr lang="en-US" dirty="0"/>
          </a:p>
          <a:p>
            <a:r>
              <a:rPr lang="en-US" dirty="0"/>
              <a:t>On Avg, I started every trip with a battery charge of 73%, that means that on Average I would start a trip with </a:t>
            </a:r>
            <a:r>
              <a:rPr lang="en-US" b="1" dirty="0"/>
              <a:t>216 </a:t>
            </a:r>
            <a:r>
              <a:rPr lang="en-US" dirty="0"/>
              <a:t>miles of range and that also means that I would on average and a trip with 199 miles of range</a:t>
            </a:r>
          </a:p>
          <a:p>
            <a:endParaRPr lang="en-US" dirty="0"/>
          </a:p>
          <a:p>
            <a:r>
              <a:rPr lang="en-US" dirty="0"/>
              <a:t>AS far as getting stuck on the side of the road, there were only TWO instances where I was pushing the limits of the range of the car. I ended 2 two trips with less than 5% battery, but never did end of stuck on the side of the road. </a:t>
            </a:r>
          </a:p>
          <a:p>
            <a:endParaRPr lang="en-US" dirty="0"/>
          </a:p>
          <a:p>
            <a:r>
              <a:rPr lang="en-US" dirty="0"/>
              <a:t>The longest length of a single trip was 177 miles, and the most miles I drove in 1 day was 351.69 miles.</a:t>
            </a:r>
          </a:p>
          <a:p>
            <a:endParaRPr lang="en-US" dirty="0"/>
          </a:p>
          <a:p>
            <a:r>
              <a:rPr lang="en-US" dirty="0"/>
              <a:t>So with this data, I can confidently say that this myth is incorrect. </a:t>
            </a:r>
          </a:p>
          <a:p>
            <a:endParaRPr lang="en-US" dirty="0"/>
          </a:p>
          <a:p>
            <a:r>
              <a:rPr lang="en-US" dirty="0"/>
              <a:t>The Chevy Bolt has enough range for my frequent driver lifestyle and there was a very low chance I would end up stuck on the side of the road. At least the same change as a gas car in that It was my own choice to push the limits of the car.  </a:t>
            </a:r>
          </a:p>
          <a:p>
            <a:r>
              <a:rPr lang="en-US" dirty="0"/>
              <a:t> </a:t>
            </a:r>
          </a:p>
        </p:txBody>
      </p:sp>
      <p:sp>
        <p:nvSpPr>
          <p:cNvPr id="4" name="Slide Number Placeholder 3"/>
          <p:cNvSpPr>
            <a:spLocks noGrp="1"/>
          </p:cNvSpPr>
          <p:nvPr>
            <p:ph type="sldNum" sz="quarter" idx="5"/>
          </p:nvPr>
        </p:nvSpPr>
        <p:spPr/>
        <p:txBody>
          <a:bodyPr/>
          <a:lstStyle/>
          <a:p>
            <a:fld id="{3467D9B3-2215-D94F-81A2-E5BBA94C8861}" type="slidenum">
              <a:rPr lang="en-US" smtClean="0"/>
              <a:t>16</a:t>
            </a:fld>
            <a:endParaRPr lang="en-US"/>
          </a:p>
        </p:txBody>
      </p:sp>
    </p:spTree>
    <p:extLst>
      <p:ext uri="{BB962C8B-B14F-4D97-AF65-F5344CB8AC3E}">
        <p14:creationId xmlns:p14="http://schemas.microsoft.com/office/powerpoint/2010/main" val="175293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Else did I find when looking into distance and efficiency? </a:t>
            </a:r>
          </a:p>
          <a:p>
            <a:endParaRPr lang="en-US" dirty="0"/>
          </a:p>
          <a:p>
            <a:r>
              <a:rPr lang="en-US" dirty="0"/>
              <a:t>On all 1092 trips, I averaged 4.5 kWh. To make this number easier to understand, there is a conversation available from mi/kWh to MPG, called </a:t>
            </a:r>
            <a:r>
              <a:rPr lang="en-US" dirty="0" err="1"/>
              <a:t>MPGeq</a:t>
            </a:r>
            <a:r>
              <a:rPr lang="en-US" dirty="0"/>
              <a:t>. If this car was a gas vehicle it would be getting 152 MPG.</a:t>
            </a:r>
          </a:p>
          <a:p>
            <a:endParaRPr lang="en-US" dirty="0"/>
          </a:p>
          <a:p>
            <a:r>
              <a:rPr lang="en-US" dirty="0"/>
              <a:t>This got me thinking about if there is anything that affects efficiency on my car?</a:t>
            </a:r>
          </a:p>
          <a:p>
            <a:endParaRPr lang="en-US" dirty="0"/>
          </a:p>
          <a:p>
            <a:r>
              <a:rPr lang="en-US" dirty="0"/>
              <a:t>--&gt;Maybe distance has an effect? Maybe the farther I drive the more “Fuel efficient”</a:t>
            </a:r>
          </a:p>
          <a:p>
            <a:endParaRPr lang="en-US" dirty="0"/>
          </a:p>
          <a:p>
            <a:r>
              <a:rPr lang="en-US" dirty="0"/>
              <a:t>--&gt;Maybe Time of day has an effect on efficiency? </a:t>
            </a:r>
          </a:p>
          <a:p>
            <a:endParaRPr lang="en-US" dirty="0"/>
          </a:p>
          <a:p>
            <a:r>
              <a:rPr lang="en-US" dirty="0"/>
              <a:t>--&gt;Maybe how cold or hot it is has an effect on efficiency?</a:t>
            </a:r>
          </a:p>
          <a:p>
            <a:endParaRPr lang="en-US" dirty="0"/>
          </a:p>
          <a:p>
            <a:r>
              <a:rPr lang="en-US" dirty="0"/>
              <a:t>Let’s explore the data set a bit deeper to address each of those ideas. </a:t>
            </a:r>
          </a:p>
          <a:p>
            <a:endParaRPr lang="en-US" dirty="0"/>
          </a:p>
          <a:p>
            <a:r>
              <a:rPr lang="en-US" dirty="0"/>
              <a:t>Let’s First Look at Distance.</a:t>
            </a:r>
          </a:p>
        </p:txBody>
      </p:sp>
      <p:sp>
        <p:nvSpPr>
          <p:cNvPr id="4" name="Slide Number Placeholder 3"/>
          <p:cNvSpPr>
            <a:spLocks noGrp="1"/>
          </p:cNvSpPr>
          <p:nvPr>
            <p:ph type="sldNum" sz="quarter" idx="5"/>
          </p:nvPr>
        </p:nvSpPr>
        <p:spPr/>
        <p:txBody>
          <a:bodyPr/>
          <a:lstStyle/>
          <a:p>
            <a:fld id="{3467D9B3-2215-D94F-81A2-E5BBA94C8861}" type="slidenum">
              <a:rPr lang="en-US" smtClean="0"/>
              <a:t>17</a:t>
            </a:fld>
            <a:endParaRPr lang="en-US"/>
          </a:p>
        </p:txBody>
      </p:sp>
    </p:spTree>
    <p:extLst>
      <p:ext uri="{BB962C8B-B14F-4D97-AF65-F5344CB8AC3E}">
        <p14:creationId xmlns:p14="http://schemas.microsoft.com/office/powerpoint/2010/main" val="1677816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the different groupings of distances that I drove over the past year. </a:t>
            </a:r>
          </a:p>
          <a:p>
            <a:r>
              <a:rPr lang="en-US" dirty="0"/>
              <a:t>They are grouped into a bin range of around 10 mi. </a:t>
            </a:r>
          </a:p>
          <a:p>
            <a:endParaRPr lang="en-US" dirty="0"/>
          </a:p>
          <a:p>
            <a:r>
              <a:rPr lang="en-US" dirty="0"/>
              <a:t>On the left side of the graph, you can see that a 626 trips, a vast majority of trips, took place in the 0-10 mile trip range. </a:t>
            </a:r>
          </a:p>
          <a:p>
            <a:endParaRPr lang="en-US" dirty="0"/>
          </a:p>
          <a:p>
            <a:r>
              <a:rPr lang="en-US" dirty="0"/>
              <a:t>Let's break this data up into three areas: Short, medium and long trips. That way we can get a better sense to see if there is any correlation between distance driven, and how efficient the car is. </a:t>
            </a:r>
          </a:p>
          <a:p>
            <a:r>
              <a:rPr lang="en-US" dirty="0"/>
              <a:t>Let's start with Short Trips:</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18</a:t>
            </a:fld>
            <a:endParaRPr lang="en-US"/>
          </a:p>
        </p:txBody>
      </p:sp>
    </p:spTree>
    <p:extLst>
      <p:ext uri="{BB962C8B-B14F-4D97-AF65-F5344CB8AC3E}">
        <p14:creationId xmlns:p14="http://schemas.microsoft.com/office/powerpoint/2010/main" val="4022993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defined Short trips as less than 3.3 miles.</a:t>
            </a:r>
          </a:p>
          <a:p>
            <a:endParaRPr lang="en-US" dirty="0"/>
          </a:p>
          <a:p>
            <a:r>
              <a:rPr lang="en-US" dirty="0"/>
              <a:t>So you can see here that visually, there seems to be a positive trending correlation between the two variables. Without running any numbers, it looks like the farther you drive, the more efficient your car is.</a:t>
            </a:r>
          </a:p>
          <a:p>
            <a:endParaRPr lang="en-US" dirty="0"/>
          </a:p>
          <a:p>
            <a:r>
              <a:rPr lang="en-US" dirty="0"/>
              <a:t>Although the data is VERY widespread on the Y axis: mi/kWh. </a:t>
            </a:r>
          </a:p>
          <a:p>
            <a:endParaRPr lang="en-US" dirty="0"/>
          </a:p>
          <a:p>
            <a:r>
              <a:rPr lang="en-US" dirty="0"/>
              <a:t>Anecdotally, When I am driving, I never see avg’s above 5 or 6, and definitely not below 2 in the car’s dashboard avg. </a:t>
            </a:r>
          </a:p>
          <a:p>
            <a:endParaRPr lang="en-US" dirty="0"/>
          </a:p>
          <a:p>
            <a:r>
              <a:rPr lang="en-US" dirty="0"/>
              <a:t>So this data may be too isolated.</a:t>
            </a:r>
          </a:p>
          <a:p>
            <a:endParaRPr lang="en-US" dirty="0"/>
          </a:p>
          <a:p>
            <a:r>
              <a:rPr lang="en-US" dirty="0"/>
              <a:t>I also notice a strong grouping around 0 miles, and 1.2 miles. There are a lot of times that I turn on the car to move it down the driveway, or move it quickly and then turn it off. </a:t>
            </a:r>
          </a:p>
          <a:p>
            <a:endParaRPr lang="en-US" dirty="0"/>
          </a:p>
          <a:p>
            <a:r>
              <a:rPr lang="en-US" dirty="0"/>
              <a:t>There is also a clump around 1.2, which happens to be  the exact distance to our downtown, with our favorite coffee shop. It’s pretty cool to see that represented. </a:t>
            </a:r>
          </a:p>
          <a:p>
            <a:endParaRPr lang="en-US" dirty="0"/>
          </a:p>
          <a:p>
            <a:r>
              <a:rPr lang="en-US" dirty="0"/>
              <a:t>So, let’s expand the data set to include medium distance and see if that can give us a better picture.</a:t>
            </a:r>
          </a:p>
        </p:txBody>
      </p:sp>
      <p:sp>
        <p:nvSpPr>
          <p:cNvPr id="4" name="Slide Number Placeholder 3"/>
          <p:cNvSpPr>
            <a:spLocks noGrp="1"/>
          </p:cNvSpPr>
          <p:nvPr>
            <p:ph type="sldNum" sz="quarter" idx="5"/>
          </p:nvPr>
        </p:nvSpPr>
        <p:spPr/>
        <p:txBody>
          <a:bodyPr/>
          <a:lstStyle/>
          <a:p>
            <a:fld id="{3467D9B3-2215-D94F-81A2-E5BBA94C8861}" type="slidenum">
              <a:rPr lang="en-US" smtClean="0"/>
              <a:t>19</a:t>
            </a:fld>
            <a:endParaRPr lang="en-US"/>
          </a:p>
        </p:txBody>
      </p:sp>
    </p:spTree>
    <p:extLst>
      <p:ext uri="{BB962C8B-B14F-4D97-AF65-F5344CB8AC3E}">
        <p14:creationId xmlns:p14="http://schemas.microsoft.com/office/powerpoint/2010/main" val="97224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data has exploded over the past 10 years and become more and more accessible to the everyday user.</a:t>
            </a:r>
          </a:p>
          <a:p>
            <a:endParaRPr lang="en-US" dirty="0"/>
          </a:p>
          <a:p>
            <a:r>
              <a:rPr lang="en-US" dirty="0"/>
              <a:t>The power to collect your own data has shifted away from government and corporate entities, and is now in the hands of the individual.</a:t>
            </a:r>
          </a:p>
          <a:p>
            <a:endParaRPr lang="en-US" dirty="0"/>
          </a:p>
          <a:p>
            <a:r>
              <a:rPr lang="en-US" dirty="0"/>
              <a:t>The internet of things market is estimated to be  a $1/2 Trillion Dollars industry with over 11 billion connected devises in 2021</a:t>
            </a:r>
          </a:p>
          <a:p>
            <a:endParaRPr lang="en-US" dirty="0"/>
          </a:p>
          <a:p>
            <a:r>
              <a:rPr lang="en-US" dirty="0"/>
              <a:t>Our Lives are filled with personal data from a wearable fitness devices collecting your heart rate, to a smart plug, detecting how much electricity you are using.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a:t>
            </a:fld>
            <a:endParaRPr lang="en-US"/>
          </a:p>
        </p:txBody>
      </p:sp>
    </p:spTree>
    <p:extLst>
      <p:ext uri="{BB962C8B-B14F-4D97-AF65-F5344CB8AC3E}">
        <p14:creationId xmlns:p14="http://schemas.microsoft.com/office/powerpoint/2010/main" val="26389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defined medium trips from as a range from 3.3 to 18 miles. </a:t>
            </a:r>
          </a:p>
          <a:p>
            <a:endParaRPr lang="en-US" dirty="0"/>
          </a:p>
          <a:p>
            <a:r>
              <a:rPr lang="en-US" dirty="0"/>
              <a:t>This data provides us with Much more context.</a:t>
            </a:r>
          </a:p>
          <a:p>
            <a:endParaRPr lang="en-US" dirty="0"/>
          </a:p>
          <a:p>
            <a:r>
              <a:rPr lang="en-US" dirty="0"/>
              <a:t>Although it seems to have a VERY different result compared to the short trips.</a:t>
            </a:r>
          </a:p>
          <a:p>
            <a:endParaRPr lang="en-US" dirty="0"/>
          </a:p>
          <a:p>
            <a:r>
              <a:rPr lang="en-US" dirty="0"/>
              <a:t>In the medium trips, the farther you drive, it looks like the less efficient your car is. </a:t>
            </a:r>
          </a:p>
          <a:p>
            <a:endParaRPr lang="en-US" dirty="0"/>
          </a:p>
          <a:p>
            <a:r>
              <a:rPr lang="en-US" dirty="0"/>
              <a:t>The efficiency range looks to be a little less too. They are not as widespread as the short trips. </a:t>
            </a:r>
          </a:p>
          <a:p>
            <a:endParaRPr lang="en-US" dirty="0"/>
          </a:p>
          <a:p>
            <a:r>
              <a:rPr lang="en-US" dirty="0"/>
              <a:t>Another fun side note, see that chunk around 18 miles that’s My wife’s commute to her teaching job. It is exactly 17.9 miles long one way.</a:t>
            </a:r>
          </a:p>
          <a:p>
            <a:endParaRPr lang="en-US" dirty="0"/>
          </a:p>
          <a:p>
            <a:r>
              <a:rPr lang="en-US" dirty="0"/>
              <a:t>Any way, let’s include the long trips to get the overall picture. </a:t>
            </a:r>
          </a:p>
        </p:txBody>
      </p:sp>
      <p:sp>
        <p:nvSpPr>
          <p:cNvPr id="4" name="Slide Number Placeholder 3"/>
          <p:cNvSpPr>
            <a:spLocks noGrp="1"/>
          </p:cNvSpPr>
          <p:nvPr>
            <p:ph type="sldNum" sz="quarter" idx="5"/>
          </p:nvPr>
        </p:nvSpPr>
        <p:spPr/>
        <p:txBody>
          <a:bodyPr/>
          <a:lstStyle/>
          <a:p>
            <a:fld id="{3467D9B3-2215-D94F-81A2-E5BBA94C8861}" type="slidenum">
              <a:rPr lang="en-US" smtClean="0"/>
              <a:t>20</a:t>
            </a:fld>
            <a:endParaRPr lang="en-US"/>
          </a:p>
        </p:txBody>
      </p:sp>
    </p:spTree>
    <p:extLst>
      <p:ext uri="{BB962C8B-B14F-4D97-AF65-F5344CB8AC3E}">
        <p14:creationId xmlns:p14="http://schemas.microsoft.com/office/powerpoint/2010/main" val="906767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here we can see the wide range of data. </a:t>
            </a:r>
          </a:p>
          <a:p>
            <a:endParaRPr lang="en-US" dirty="0"/>
          </a:p>
          <a:p>
            <a:r>
              <a:rPr lang="en-US" dirty="0"/>
              <a:t>It seems that with the long trips, there isn’t really a correlation, it just stays pretty </a:t>
            </a:r>
            <a:r>
              <a:rPr lang="en-US" dirty="0" err="1"/>
              <a:t>consistant</a:t>
            </a:r>
            <a:r>
              <a:rPr lang="en-US" dirty="0"/>
              <a:t>. </a:t>
            </a:r>
          </a:p>
          <a:p>
            <a:endParaRPr lang="en-US" dirty="0"/>
          </a:p>
          <a:p>
            <a:r>
              <a:rPr lang="en-US" dirty="0"/>
              <a:t>So maybe that’s not the right conclusion. However I think the right conclusion from this data is that the farther you drive, the more CONSISTANT the </a:t>
            </a:r>
            <a:r>
              <a:rPr lang="en-US" dirty="0" err="1"/>
              <a:t>effeeciency</a:t>
            </a:r>
            <a:r>
              <a:rPr lang="en-US" dirty="0"/>
              <a:t> it.</a:t>
            </a:r>
          </a:p>
          <a:p>
            <a:endParaRPr lang="en-US" dirty="0"/>
          </a:p>
          <a:p>
            <a:r>
              <a:rPr lang="en-US" dirty="0"/>
              <a:t>The conclusion can’t be made with these visuals to show that there is an improvement to efficiency the farther you drive. </a:t>
            </a:r>
          </a:p>
          <a:p>
            <a:endParaRPr lang="en-US" dirty="0"/>
          </a:p>
          <a:p>
            <a:r>
              <a:rPr lang="en-US" dirty="0"/>
              <a:t>And the last fun side note of this section: that concentration around 48 miles is where I work. I think it’s </a:t>
            </a:r>
            <a:r>
              <a:rPr lang="en-US" dirty="0" err="1"/>
              <a:t>reall</a:t>
            </a:r>
            <a:r>
              <a:rPr lang="en-US" dirty="0"/>
              <a:t> cool to see that reflected in the data. </a:t>
            </a:r>
          </a:p>
          <a:p>
            <a:endParaRPr lang="en-US" dirty="0"/>
          </a:p>
          <a:p>
            <a:r>
              <a:rPr lang="en-US" dirty="0"/>
              <a:t>Let’s do one last thing to this visual so that we can see the short trips with all </a:t>
            </a:r>
            <a:r>
              <a:rPr lang="en-US" dirty="0" err="1"/>
              <a:t>groupsings</a:t>
            </a:r>
            <a:r>
              <a:rPr lang="en-US" dirty="0"/>
              <a:t> together. </a:t>
            </a:r>
          </a:p>
          <a:p>
            <a:endParaRPr lang="en-US" dirty="0"/>
          </a:p>
          <a:p>
            <a:r>
              <a:rPr lang="en-US" dirty="0"/>
              <a:t>Let’s look at this data with the x axis in Log Scale: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21</a:t>
            </a:fld>
            <a:endParaRPr lang="en-US"/>
          </a:p>
        </p:txBody>
      </p:sp>
    </p:spTree>
    <p:extLst>
      <p:ext uri="{BB962C8B-B14F-4D97-AF65-F5344CB8AC3E}">
        <p14:creationId xmlns:p14="http://schemas.microsoft.com/office/powerpoint/2010/main" val="2069406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looks a lot clearer and I think shows everything we talked about with distance very nicely.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move onto to see if Time of day has any effect on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22</a:t>
            </a:fld>
            <a:endParaRPr lang="en-US"/>
          </a:p>
        </p:txBody>
      </p:sp>
    </p:spTree>
    <p:extLst>
      <p:ext uri="{BB962C8B-B14F-4D97-AF65-F5344CB8AC3E}">
        <p14:creationId xmlns:p14="http://schemas.microsoft.com/office/powerpoint/2010/main" val="213285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I have decided show the data in a box plot and to group the data into 4 separate categories. </a:t>
            </a:r>
          </a:p>
          <a:p>
            <a:endParaRPr lang="en-US" dirty="0"/>
          </a:p>
          <a:p>
            <a:r>
              <a:rPr lang="en-US" dirty="0"/>
              <a:t>Trips that started before 6am were the “wee hours”</a:t>
            </a:r>
          </a:p>
          <a:p>
            <a:endParaRPr lang="en-US" dirty="0"/>
          </a:p>
          <a:p>
            <a:r>
              <a:rPr lang="en-US" dirty="0"/>
              <a:t>Trips that started in between 6-12 were the morning</a:t>
            </a:r>
          </a:p>
          <a:p>
            <a:endParaRPr lang="en-US" dirty="0"/>
          </a:p>
          <a:p>
            <a:r>
              <a:rPr lang="en-US" dirty="0"/>
              <a:t>Trips that started in between 12-6 were the afternoon</a:t>
            </a:r>
          </a:p>
          <a:p>
            <a:endParaRPr lang="en-US" dirty="0"/>
          </a:p>
          <a:p>
            <a:r>
              <a:rPr lang="en-US" dirty="0"/>
              <a:t>And lastly night trips were in between 6pm and midnight</a:t>
            </a:r>
          </a:p>
          <a:p>
            <a:endParaRPr lang="en-US" dirty="0"/>
          </a:p>
          <a:p>
            <a:r>
              <a:rPr lang="en-US" dirty="0"/>
              <a:t>With boxplots, the middle line represents the median of the data, so looking at that it doesn’t seem t </a:t>
            </a:r>
            <a:r>
              <a:rPr lang="en-US" dirty="0" err="1"/>
              <a:t>ohave</a:t>
            </a:r>
            <a:r>
              <a:rPr lang="en-US" dirty="0"/>
              <a:t> a great variance in terms of efficiency. </a:t>
            </a:r>
          </a:p>
          <a:p>
            <a:endParaRPr lang="en-US" dirty="0"/>
          </a:p>
          <a:p>
            <a:r>
              <a:rPr lang="en-US" dirty="0"/>
              <a:t>It seems to hover around the 3.8 to 4.1 mark. </a:t>
            </a:r>
          </a:p>
          <a:p>
            <a:endParaRPr lang="en-US" dirty="0"/>
          </a:p>
          <a:p>
            <a:r>
              <a:rPr lang="en-US" dirty="0"/>
              <a:t>It’s tough to say what is going on here, but I don’t think time of day has a great effect on efficiency..</a:t>
            </a:r>
          </a:p>
          <a:p>
            <a:endParaRPr lang="en-US" dirty="0"/>
          </a:p>
          <a:p>
            <a:r>
              <a:rPr lang="en-US" dirty="0"/>
              <a:t>But again, there is a story around the RANGE of efficiency. </a:t>
            </a:r>
          </a:p>
          <a:p>
            <a:endParaRPr lang="en-US" dirty="0"/>
          </a:p>
          <a:p>
            <a:r>
              <a:rPr lang="en-US" dirty="0"/>
              <a:t>It seems as though the afternoons have the greatest range. </a:t>
            </a:r>
          </a:p>
          <a:p>
            <a:endParaRPr lang="en-US" dirty="0"/>
          </a:p>
          <a:p>
            <a:r>
              <a:rPr lang="en-US" dirty="0"/>
              <a:t>Again, it’s tough to say by just looking at visuals, but this might be a story of traffic and how sitting in traffic has a big affect on efficiency? </a:t>
            </a:r>
          </a:p>
          <a:p>
            <a:endParaRPr lang="en-US" dirty="0"/>
          </a:p>
          <a:p>
            <a:r>
              <a:rPr lang="en-US" dirty="0"/>
              <a:t>Either that, or maybe the greatest amount of the trip data sits in the afternoon and that’s why the range is so big. Any way I don’t want to get hung up on this, but thought it was an interesting data point non the less. </a:t>
            </a:r>
          </a:p>
          <a:p>
            <a:endParaRPr lang="en-US" dirty="0"/>
          </a:p>
          <a:p>
            <a:r>
              <a:rPr lang="en-US" dirty="0"/>
              <a:t>Let’s move onto one of my favorite parts of the dataset, and the next MYTH.</a:t>
            </a:r>
          </a:p>
        </p:txBody>
      </p:sp>
      <p:sp>
        <p:nvSpPr>
          <p:cNvPr id="4" name="Slide Number Placeholder 3"/>
          <p:cNvSpPr>
            <a:spLocks noGrp="1"/>
          </p:cNvSpPr>
          <p:nvPr>
            <p:ph type="sldNum" sz="quarter" idx="5"/>
          </p:nvPr>
        </p:nvSpPr>
        <p:spPr/>
        <p:txBody>
          <a:bodyPr/>
          <a:lstStyle/>
          <a:p>
            <a:fld id="{3467D9B3-2215-D94F-81A2-E5BBA94C8861}" type="slidenum">
              <a:rPr lang="en-US" smtClean="0"/>
              <a:t>24</a:t>
            </a:fld>
            <a:endParaRPr lang="en-US"/>
          </a:p>
        </p:txBody>
      </p:sp>
    </p:spTree>
    <p:extLst>
      <p:ext uri="{BB962C8B-B14F-4D97-AF65-F5344CB8AC3E}">
        <p14:creationId xmlns:p14="http://schemas.microsoft.com/office/powerpoint/2010/main" val="694560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90000"/>
              </a:lnSpc>
              <a:spcBef>
                <a:spcPct val="0"/>
              </a:spcBef>
              <a:spcAft>
                <a:spcPts val="600"/>
              </a:spcAft>
            </a:pPr>
            <a:r>
              <a:rPr lang="en-US" sz="1200" b="1" u="sng" kern="1200" dirty="0">
                <a:solidFill>
                  <a:schemeClr val="tx1"/>
                </a:solidFill>
                <a:latin typeface="+mj-lt"/>
                <a:ea typeface="+mj-ea"/>
                <a:cs typeface="+mj-cs"/>
              </a:rPr>
              <a:t>Myth #2: </a:t>
            </a:r>
            <a:r>
              <a:rPr lang="en-US" sz="1200" kern="1200" dirty="0">
                <a:solidFill>
                  <a:schemeClr val="tx1"/>
                </a:solidFill>
                <a:latin typeface="+mj-lt"/>
                <a:ea typeface="+mj-ea"/>
                <a:cs typeface="+mj-cs"/>
              </a:rPr>
              <a:t>The cold weather limits the battery’s range</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r>
              <a:rPr lang="en-US" sz="1200" kern="1200" dirty="0">
                <a:solidFill>
                  <a:schemeClr val="tx1"/>
                </a:solidFill>
                <a:latin typeface="+mj-lt"/>
                <a:ea typeface="+mj-ea"/>
                <a:cs typeface="+mj-cs"/>
              </a:rPr>
              <a:t>I had heard a lot about this before purchasing the car, but numbers were really hard to come by, especially for the chevy bolt for some reason. The tesla had a lot of crowd sourced data, but not the BOLT.</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r>
              <a:rPr lang="en-US" sz="1200" kern="1200" dirty="0" err="1">
                <a:solidFill>
                  <a:schemeClr val="tx1"/>
                </a:solidFill>
                <a:latin typeface="+mj-lt"/>
                <a:ea typeface="+mj-ea"/>
                <a:cs typeface="+mj-cs"/>
              </a:rPr>
              <a:t>Ichevy</a:t>
            </a:r>
            <a:r>
              <a:rPr lang="en-US" sz="1200" kern="1200" dirty="0">
                <a:solidFill>
                  <a:schemeClr val="tx1"/>
                </a:solidFill>
                <a:latin typeface="+mj-lt"/>
                <a:ea typeface="+mj-ea"/>
                <a:cs typeface="+mj-cs"/>
              </a:rPr>
              <a:t> </a:t>
            </a:r>
            <a:r>
              <a:rPr lang="en-US" sz="1200" kern="1200" dirty="0" err="1">
                <a:solidFill>
                  <a:schemeClr val="tx1"/>
                </a:solidFill>
                <a:latin typeface="+mj-lt"/>
                <a:ea typeface="+mj-ea"/>
                <a:cs typeface="+mj-cs"/>
              </a:rPr>
              <a:t>definetly</a:t>
            </a:r>
            <a:r>
              <a:rPr lang="en-US" sz="1200" kern="1200" dirty="0">
                <a:solidFill>
                  <a:schemeClr val="tx1"/>
                </a:solidFill>
                <a:latin typeface="+mj-lt"/>
                <a:ea typeface="+mj-ea"/>
                <a:cs typeface="+mj-cs"/>
              </a:rPr>
              <a:t> doesn’t advertise this type of stuff. t’s almost like Chevy </a:t>
            </a:r>
            <a:r>
              <a:rPr lang="en-US" sz="1200" kern="1200" dirty="0" err="1">
                <a:solidFill>
                  <a:schemeClr val="tx1"/>
                </a:solidFill>
                <a:latin typeface="+mj-lt"/>
                <a:ea typeface="+mj-ea"/>
                <a:cs typeface="+mj-cs"/>
              </a:rPr>
              <a:t>DOESN’t</a:t>
            </a:r>
            <a:r>
              <a:rPr lang="en-US" sz="1200" kern="1200" dirty="0">
                <a:solidFill>
                  <a:schemeClr val="tx1"/>
                </a:solidFill>
                <a:latin typeface="+mj-lt"/>
                <a:ea typeface="+mj-ea"/>
                <a:cs typeface="+mj-cs"/>
              </a:rPr>
              <a:t> want you to know this data?!</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r>
              <a:rPr lang="en-US" sz="1200" kern="1200" dirty="0">
                <a:solidFill>
                  <a:schemeClr val="tx1"/>
                </a:solidFill>
                <a:latin typeface="+mj-lt"/>
                <a:ea typeface="+mj-ea"/>
                <a:cs typeface="+mj-cs"/>
              </a:rPr>
              <a:t>Any way, let’s first jump into it by creating a  scatter plot of the outside temperature against the mi/kWh</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25</a:t>
            </a:fld>
            <a:endParaRPr lang="en-US"/>
          </a:p>
        </p:txBody>
      </p:sp>
    </p:spTree>
    <p:extLst>
      <p:ext uri="{BB962C8B-B14F-4D97-AF65-F5344CB8AC3E}">
        <p14:creationId xmlns:p14="http://schemas.microsoft.com/office/powerpoint/2010/main" val="1538474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this scatter plot it looks like SOME visual relationship between higher temperature, and higher efficiency. It’s hard to see in the way it’s shown right now, but it almost looks like as you follow the grouping from top to bottom, that it leans right, potentially meaning, that in the warmer weather it does better, and in the cold weather it does worse.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go one step further and break this dataset into 3 groups: Cold, Regular, and hot, and we will compare them each to mi/kWh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cold temperatures, which I have defined as below 40 degrees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26</a:t>
            </a:fld>
            <a:endParaRPr lang="en-US"/>
          </a:p>
        </p:txBody>
      </p:sp>
    </p:spTree>
    <p:extLst>
      <p:ext uri="{BB962C8B-B14F-4D97-AF65-F5344CB8AC3E}">
        <p14:creationId xmlns:p14="http://schemas.microsoft.com/office/powerpoint/2010/main" val="2363430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great, so we have some data points, and when we take the efficiency averages of that data set, it looks like we come to an average of 3.49 mi/kWh.</a:t>
            </a:r>
          </a:p>
          <a:p>
            <a:endParaRPr lang="en-US" dirty="0"/>
          </a:p>
          <a:p>
            <a:r>
              <a:rPr lang="en-US" dirty="0"/>
              <a:t>Okay great, is that good? Not sure yet… so let’s add in the normal temperatures which I have defined as between 40-70 degrees F</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27</a:t>
            </a:fld>
            <a:endParaRPr lang="en-US"/>
          </a:p>
        </p:txBody>
      </p:sp>
    </p:spTree>
    <p:extLst>
      <p:ext uri="{BB962C8B-B14F-4D97-AF65-F5344CB8AC3E}">
        <p14:creationId xmlns:p14="http://schemas.microsoft.com/office/powerpoint/2010/main" val="678402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the newly added green scatter plot points are displayed, and after doing a calculation of this isolated data grouping, it looks like it has an avg of 4.23 </a:t>
            </a:r>
            <a:r>
              <a:rPr lang="en-US" dirty="0" err="1"/>
              <a:t>mikWh</a:t>
            </a:r>
            <a:endParaRPr lang="en-US" dirty="0"/>
          </a:p>
          <a:p>
            <a:endParaRPr lang="en-US" dirty="0"/>
          </a:p>
          <a:p>
            <a:r>
              <a:rPr lang="en-US" dirty="0"/>
              <a:t>This looks like a step in the direction of confirming the myth. It seems as though the warmer it gets, the better, the colder, the worse.</a:t>
            </a:r>
          </a:p>
          <a:p>
            <a:endParaRPr lang="en-US" dirty="0"/>
          </a:p>
          <a:p>
            <a:r>
              <a:rPr lang="en-US" dirty="0"/>
              <a:t>Lets add in the final grouping and see if our theory stays true.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28</a:t>
            </a:fld>
            <a:endParaRPr lang="en-US"/>
          </a:p>
        </p:txBody>
      </p:sp>
    </p:spTree>
    <p:extLst>
      <p:ext uri="{BB962C8B-B14F-4D97-AF65-F5344CB8AC3E}">
        <p14:creationId xmlns:p14="http://schemas.microsoft.com/office/powerpoint/2010/main" val="3623953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definitely. </a:t>
            </a:r>
          </a:p>
          <a:p>
            <a:endParaRPr lang="en-US" dirty="0"/>
          </a:p>
          <a:p>
            <a:r>
              <a:rPr lang="en-US" dirty="0"/>
              <a:t>Taking the average of the grouping of hot temperatures, which I have defined as 70 and above, the average is 4.56 mi/kWh</a:t>
            </a:r>
          </a:p>
          <a:p>
            <a:endParaRPr lang="en-US" dirty="0"/>
          </a:p>
          <a:p>
            <a:r>
              <a:rPr lang="en-US" dirty="0"/>
              <a:t>There is a definite trend.  When its hot out, the car is much more efficient. When it’s colder, it performs much less efficiently.</a:t>
            </a:r>
          </a:p>
        </p:txBody>
      </p:sp>
      <p:sp>
        <p:nvSpPr>
          <p:cNvPr id="4" name="Slide Number Placeholder 3"/>
          <p:cNvSpPr>
            <a:spLocks noGrp="1"/>
          </p:cNvSpPr>
          <p:nvPr>
            <p:ph type="sldNum" sz="quarter" idx="5"/>
          </p:nvPr>
        </p:nvSpPr>
        <p:spPr/>
        <p:txBody>
          <a:bodyPr/>
          <a:lstStyle/>
          <a:p>
            <a:fld id="{3467D9B3-2215-D94F-81A2-E5BBA94C8861}" type="slidenum">
              <a:rPr lang="en-US" smtClean="0"/>
              <a:t>29</a:t>
            </a:fld>
            <a:endParaRPr lang="en-US"/>
          </a:p>
        </p:txBody>
      </p:sp>
    </p:spTree>
    <p:extLst>
      <p:ext uri="{BB962C8B-B14F-4D97-AF65-F5344CB8AC3E}">
        <p14:creationId xmlns:p14="http://schemas.microsoft.com/office/powerpoint/2010/main" val="3873115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30</a:t>
            </a:fld>
            <a:endParaRPr lang="en-US"/>
          </a:p>
        </p:txBody>
      </p:sp>
    </p:spTree>
    <p:extLst>
      <p:ext uri="{BB962C8B-B14F-4D97-AF65-F5344CB8AC3E}">
        <p14:creationId xmlns:p14="http://schemas.microsoft.com/office/powerpoint/2010/main" val="208868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This past February, my wife and I took the leap, and purchased an electric vehicle. A Fully-Electric 2019 Chevy Bolt with and EPA estimated range of 238 mi.</a:t>
            </a:r>
          </a:p>
          <a:p>
            <a:pPr rtl="0">
              <a:spcBef>
                <a:spcPts val="0"/>
              </a:spcBef>
              <a:spcAft>
                <a:spcPts val="0"/>
              </a:spcAft>
            </a:pPr>
            <a:endParaRPr lang="en-US" dirty="0"/>
          </a:p>
          <a:p>
            <a:pPr rtl="0">
              <a:spcBef>
                <a:spcPts val="0"/>
              </a:spcBef>
              <a:spcAft>
                <a:spcPts val="0"/>
              </a:spcAft>
            </a:pPr>
            <a:r>
              <a:rPr lang="en-US" dirty="0"/>
              <a:t>None of our friends and family had an electric vehicle, so we were scrounging for information about EV’s and the lifestyle change. </a:t>
            </a:r>
          </a:p>
          <a:p>
            <a:pPr rtl="0">
              <a:spcBef>
                <a:spcPts val="0"/>
              </a:spcBef>
              <a:spcAft>
                <a:spcPts val="0"/>
              </a:spcAft>
            </a:pPr>
            <a:endParaRPr lang="en-US" dirty="0"/>
          </a:p>
          <a:p>
            <a:pPr rtl="0">
              <a:spcBef>
                <a:spcPts val="0"/>
              </a:spcBef>
              <a:spcAft>
                <a:spcPts val="0"/>
              </a:spcAft>
            </a:pPr>
            <a:r>
              <a:rPr lang="en-US" dirty="0"/>
              <a:t>Leading up to the purchase, we did a ton of research, but still felt stuck wrestling with competing narratives about ‘going electric’</a:t>
            </a:r>
          </a:p>
          <a:p>
            <a:pPr rtl="0">
              <a:spcBef>
                <a:spcPts val="0"/>
              </a:spcBef>
              <a:spcAft>
                <a:spcPts val="0"/>
              </a:spcAft>
            </a:pPr>
            <a:endParaRPr lang="en-US" dirty="0"/>
          </a:p>
          <a:p>
            <a:pPr rtl="0">
              <a:spcBef>
                <a:spcPts val="0"/>
              </a:spcBef>
              <a:spcAft>
                <a:spcPts val="0"/>
              </a:spcAft>
            </a:pPr>
            <a:r>
              <a:rPr lang="en-US" dirty="0"/>
              <a:t>I scoured reddit forums, Chevy forums, and electric car YouTube channels for MONTHS leading up to this, and still there wasn’t enough clear data for me to feel very confident going into the purchase. </a:t>
            </a:r>
          </a:p>
          <a:p>
            <a:pPr rtl="0">
              <a:spcBef>
                <a:spcPts val="0"/>
              </a:spcBef>
              <a:spcAft>
                <a:spcPts val="0"/>
              </a:spcAft>
            </a:pPr>
            <a:endParaRPr lang="en-US" dirty="0"/>
          </a:p>
          <a:p>
            <a:pPr rtl="0">
              <a:spcBef>
                <a:spcPts val="0"/>
              </a:spcBef>
              <a:spcAft>
                <a:spcPts val="0"/>
              </a:spcAft>
            </a:pPr>
            <a:r>
              <a:rPr lang="en-US" dirty="0"/>
              <a:t>I’m a very type A person, so actually purchasing a vehicle without 100% confidence felt like jumping into the unknown. </a:t>
            </a:r>
          </a:p>
          <a:p>
            <a:pPr rtl="0">
              <a:spcBef>
                <a:spcPts val="0"/>
              </a:spcBef>
              <a:spcAft>
                <a:spcPts val="0"/>
              </a:spcAft>
            </a:pPr>
            <a:endParaRPr lang="en-US" dirty="0"/>
          </a:p>
          <a:p>
            <a:pPr rtl="0">
              <a:spcBef>
                <a:spcPts val="0"/>
              </a:spcBef>
              <a:spcAft>
                <a:spcPts val="0"/>
              </a:spcAft>
            </a:pPr>
            <a:r>
              <a:rPr lang="en-US" dirty="0"/>
              <a:t>Just real Quick: I wan to give you a crash course in some of this terminology and relate it to a gas car so that the information can be better understood.</a:t>
            </a:r>
          </a:p>
          <a:p>
            <a:pPr rtl="0">
              <a:spcBef>
                <a:spcPts val="0"/>
              </a:spcBef>
              <a:spcAft>
                <a:spcPts val="0"/>
              </a:spcAft>
            </a:pPr>
            <a:endParaRPr lang="en-US" dirty="0"/>
          </a:p>
          <a:p>
            <a:pPr rtl="0">
              <a:spcBef>
                <a:spcPts val="0"/>
              </a:spcBef>
              <a:spcAft>
                <a:spcPts val="0"/>
              </a:spcAft>
            </a:pPr>
            <a:r>
              <a:rPr lang="en-US" dirty="0"/>
              <a:t>66 kWh battery is like your gas tank. So you could think of this as like a 13 gallon tank for example. </a:t>
            </a:r>
          </a:p>
          <a:p>
            <a:pPr rtl="0">
              <a:spcBef>
                <a:spcPts val="0"/>
              </a:spcBef>
              <a:spcAft>
                <a:spcPts val="0"/>
              </a:spcAft>
            </a:pPr>
            <a:endParaRPr lang="en-US" dirty="0"/>
          </a:p>
          <a:p>
            <a:pPr rtl="0">
              <a:spcBef>
                <a:spcPts val="0"/>
              </a:spcBef>
              <a:spcAft>
                <a:spcPts val="0"/>
              </a:spcAft>
            </a:pPr>
            <a:r>
              <a:rPr lang="en-US" dirty="0"/>
              <a:t>The batteries range is </a:t>
            </a:r>
            <a:r>
              <a:rPr lang="en-US" dirty="0" err="1"/>
              <a:t>COMPLETELy</a:t>
            </a:r>
            <a:r>
              <a:rPr lang="en-US" dirty="0"/>
              <a:t> </a:t>
            </a:r>
            <a:r>
              <a:rPr lang="en-US" dirty="0" err="1"/>
              <a:t>dependet</a:t>
            </a:r>
            <a:r>
              <a:rPr lang="en-US" dirty="0"/>
              <a:t> on a large variety of factors , which we will explore later, but just like a gas car, that number is ever changing. </a:t>
            </a:r>
          </a:p>
          <a:p>
            <a:pPr rtl="0">
              <a:spcBef>
                <a:spcPts val="0"/>
              </a:spcBef>
              <a:spcAft>
                <a:spcPts val="0"/>
              </a:spcAft>
            </a:pPr>
            <a:endParaRPr lang="en-US" dirty="0"/>
          </a:p>
          <a:p>
            <a:pPr rtl="0">
              <a:spcBef>
                <a:spcPts val="0"/>
              </a:spcBef>
              <a:spcAft>
                <a:spcPts val="0"/>
              </a:spcAft>
            </a:pPr>
            <a:r>
              <a:rPr lang="en-US" dirty="0"/>
              <a:t>The car also does not measure it self in MPG. It measures in mi/</a:t>
            </a:r>
            <a:r>
              <a:rPr lang="en-US" dirty="0" err="1"/>
              <a:t>Kwh</a:t>
            </a:r>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a:t>
            </a:fld>
            <a:endParaRPr lang="en-US"/>
          </a:p>
        </p:txBody>
      </p:sp>
    </p:spTree>
    <p:extLst>
      <p:ext uri="{BB962C8B-B14F-4D97-AF65-F5344CB8AC3E}">
        <p14:creationId xmlns:p14="http://schemas.microsoft.com/office/powerpoint/2010/main" val="2162084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Myth is definitely confirmed.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Cold temperatures negatively affect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how much of a degradation are we talking about?</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31</a:t>
            </a:fld>
            <a:endParaRPr lang="en-US"/>
          </a:p>
        </p:txBody>
      </p:sp>
    </p:spTree>
    <p:extLst>
      <p:ext uri="{BB962C8B-B14F-4D97-AF65-F5344CB8AC3E}">
        <p14:creationId xmlns:p14="http://schemas.microsoft.com/office/powerpoint/2010/main" val="4265329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32</a:t>
            </a:fld>
            <a:endParaRPr lang="en-US"/>
          </a:p>
        </p:txBody>
      </p:sp>
    </p:spTree>
    <p:extLst>
      <p:ext uri="{BB962C8B-B14F-4D97-AF65-F5344CB8AC3E}">
        <p14:creationId xmlns:p14="http://schemas.microsoft.com/office/powerpoint/2010/main" val="3935652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Temperatures below 40 Degrees F</a:t>
            </a:r>
            <a:r>
              <a:rPr lang="en-US" dirty="0">
                <a:sym typeface="Wingdings" pitchFamily="2" charset="2"/>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33</a:t>
            </a:fld>
            <a:endParaRPr lang="en-US"/>
          </a:p>
        </p:txBody>
      </p:sp>
    </p:spTree>
    <p:extLst>
      <p:ext uri="{BB962C8B-B14F-4D97-AF65-F5344CB8AC3E}">
        <p14:creationId xmlns:p14="http://schemas.microsoft.com/office/powerpoint/2010/main" val="475209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calculated and average </a:t>
            </a:r>
            <a:r>
              <a:rPr lang="en-US" dirty="0"/>
              <a:t>70 miles lost in the Cold weather!!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a decent amount of miles lost!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Anecdotally though, in my ownership of the car, I haven’t really noticed a difference in my normal daily driving. As seen in the data, most of my trips are 10 miles or less…so 70 miles off the top doesn’t really affect me until I have to go on a long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example in terms of travel, from NYC it would mean the difference between driving to making it all the way to North Carolina or making it to South Carolina.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let’s find out some more info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34</a:t>
            </a:fld>
            <a:endParaRPr lang="en-US"/>
          </a:p>
        </p:txBody>
      </p:sp>
    </p:spTree>
    <p:extLst>
      <p:ext uri="{BB962C8B-B14F-4D97-AF65-F5344CB8AC3E}">
        <p14:creationId xmlns:p14="http://schemas.microsoft.com/office/powerpoint/2010/main" val="3500235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specific numbers, If I charged my battery to 100% in each weather condition, ON AVERAGE I would 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231 miles MAX in cold weather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279 MAX in normal weather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300 MAX in Hot weather.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back to that example before, In general with Electric Car Road trips I prefer to stop once to charge, so in an EXTREME circumstance If were to start and 100% and drain it to basically zero, I would get around 460 miles in the cold weather, and 600 miles in the Hot weather.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amount of mileage is at the extreme of a car trip any way though.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35</a:t>
            </a:fld>
            <a:endParaRPr lang="en-US"/>
          </a:p>
        </p:txBody>
      </p:sp>
    </p:spTree>
    <p:extLst>
      <p:ext uri="{BB962C8B-B14F-4D97-AF65-F5344CB8AC3E}">
        <p14:creationId xmlns:p14="http://schemas.microsoft.com/office/powerpoint/2010/main" val="71981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are the efficiencies again. </a:t>
            </a:r>
            <a:r>
              <a:rPr lang="en-US" dirty="0">
                <a:sym typeface="Wingdings" pitchFamily="2" charset="2"/>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36</a:t>
            </a:fld>
            <a:endParaRPr lang="en-US"/>
          </a:p>
        </p:txBody>
      </p:sp>
    </p:spTree>
    <p:extLst>
      <p:ext uri="{BB962C8B-B14F-4D97-AF65-F5344CB8AC3E}">
        <p14:creationId xmlns:p14="http://schemas.microsoft.com/office/powerpoint/2010/main" val="1955034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about the cost savings of these </a:t>
            </a:r>
            <a:r>
              <a:rPr lang="en-US" dirty="0" err="1"/>
              <a:t>effeciencies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leads us into the THIRD MYTH!!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37</a:t>
            </a:fld>
            <a:endParaRPr lang="en-US"/>
          </a:p>
        </p:txBody>
      </p:sp>
    </p:spTree>
    <p:extLst>
      <p:ext uri="{BB962C8B-B14F-4D97-AF65-F5344CB8AC3E}">
        <p14:creationId xmlns:p14="http://schemas.microsoft.com/office/powerpoint/2010/main" val="4220037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#3: Is that it will be SO expensive to charge your own vehicle at home, and that it would just be cheaper to have a gas car and fill up at the gas station. </a:t>
            </a:r>
          </a:p>
          <a:p>
            <a:endParaRPr lang="en-US" dirty="0"/>
          </a:p>
          <a:p>
            <a:r>
              <a:rPr lang="en-US" dirty="0"/>
              <a:t>In order to address this myth, I will have to append TWO new data sets to my trip data, so that I can get a cost per trip analysis. </a:t>
            </a:r>
          </a:p>
          <a:p>
            <a:endParaRPr lang="en-US" dirty="0"/>
          </a:p>
          <a:p>
            <a:r>
              <a:rPr lang="en-US" dirty="0"/>
              <a:t>I’ll need to get Gasoline price data for NY, and I’ll need to get my Electricity prices and compare them.  </a:t>
            </a:r>
          </a:p>
          <a:p>
            <a:endParaRPr lang="en-US" dirty="0"/>
          </a:p>
          <a:p>
            <a:r>
              <a:rPr lang="en-US" dirty="0"/>
              <a:t>Let’s start with my electric utility bill and see how much it costs.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38</a:t>
            </a:fld>
            <a:endParaRPr lang="en-US"/>
          </a:p>
        </p:txBody>
      </p:sp>
    </p:spTree>
    <p:extLst>
      <p:ext uri="{BB962C8B-B14F-4D97-AF65-F5344CB8AC3E}">
        <p14:creationId xmlns:p14="http://schemas.microsoft.com/office/powerpoint/2010/main" val="484068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a:t>
            </a:r>
          </a:p>
          <a:p>
            <a:endParaRPr lang="en-US" dirty="0">
              <a:sym typeface="Wingdings" pitchFamily="2" charset="2"/>
            </a:endParaRPr>
          </a:p>
          <a:p>
            <a:r>
              <a:rPr lang="en-US" dirty="0"/>
              <a:t>So the context here is that most EV driver’s end every day by plugging their car into their home electrify and leave the car overnight to charge, (and I set it to charge at off peak times so it’s even cheaper.)</a:t>
            </a:r>
          </a:p>
          <a:p>
            <a:endParaRPr lang="en-US" dirty="0"/>
          </a:p>
          <a:p>
            <a:r>
              <a:rPr lang="en-US" dirty="0">
                <a:sym typeface="Wingdings" pitchFamily="2" charset="2"/>
              </a:rPr>
              <a:t></a:t>
            </a:r>
          </a:p>
          <a:p>
            <a:endParaRPr lang="en-US" dirty="0">
              <a:sym typeface="Wingdings" pitchFamily="2" charset="2"/>
            </a:endParaRPr>
          </a:p>
          <a:p>
            <a:r>
              <a:rPr lang="en-US" dirty="0"/>
              <a:t>And everyone knows how crazy utility bills can get sometimes, so it is definitely understandable why this myth exists. </a:t>
            </a:r>
          </a:p>
          <a:p>
            <a:r>
              <a:rPr lang="en-US" dirty="0">
                <a:sym typeface="Wingdings" pitchFamily="2" charset="2"/>
              </a:rPr>
              <a:t></a:t>
            </a:r>
            <a:endParaRPr lang="en-US" dirty="0"/>
          </a:p>
          <a:p>
            <a:endParaRPr lang="en-US" dirty="0"/>
          </a:p>
          <a:p>
            <a:r>
              <a:rPr lang="en-US" dirty="0"/>
              <a:t>Because </a:t>
            </a:r>
            <a:r>
              <a:rPr lang="en-US" dirty="0" err="1"/>
              <a:t>ConEd</a:t>
            </a:r>
            <a:r>
              <a:rPr lang="en-US" dirty="0"/>
              <a:t> (my utility company) give me my bills in pdf, NOT .csv, I had to scrape the data from all of my bills over the past couple years to create and merge the specific data I needed from it into my trips dataset.  </a:t>
            </a:r>
          </a:p>
          <a:p>
            <a:endParaRPr lang="en-US" dirty="0"/>
          </a:p>
          <a:p>
            <a:r>
              <a:rPr lang="en-US" dirty="0"/>
              <a:t>The data I needed was the date range, and the two different per kWh rates to add together for a final rate.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won’t get into the specifics of this now for times sake, but if you have q’s about this, let me know after the presentation and I’d be happy to address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39</a:t>
            </a:fld>
            <a:endParaRPr lang="en-US"/>
          </a:p>
        </p:txBody>
      </p:sp>
    </p:spTree>
    <p:extLst>
      <p:ext uri="{BB962C8B-B14F-4D97-AF65-F5344CB8AC3E}">
        <p14:creationId xmlns:p14="http://schemas.microsoft.com/office/powerpoint/2010/main" val="3085688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after scraping and merging the new dataset, I found out that I spent a total of $1,038.78 for the entire year on trips in my Chevy Bolt.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that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sure! Let’s try and compare that to a gas car as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40</a:t>
            </a:fld>
            <a:endParaRPr lang="en-US"/>
          </a:p>
        </p:txBody>
      </p:sp>
    </p:spTree>
    <p:extLst>
      <p:ext uri="{BB962C8B-B14F-4D97-AF65-F5344CB8AC3E}">
        <p14:creationId xmlns:p14="http://schemas.microsoft.com/office/powerpoint/2010/main" val="797714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into the purchase, I knew the following: That the car:</a:t>
            </a:r>
          </a:p>
          <a:p>
            <a:endParaRPr lang="en-US" dirty="0"/>
          </a:p>
          <a:p>
            <a:pPr marL="228600" indent="-228600">
              <a:buAutoNum type="arabicPeriod"/>
            </a:pPr>
            <a:r>
              <a:rPr lang="en-US" dirty="0"/>
              <a:t>Has a range of 238 mi</a:t>
            </a:r>
          </a:p>
          <a:p>
            <a:pPr marL="228600" indent="-228600">
              <a:buAutoNum type="arabicPeriod"/>
            </a:pPr>
            <a:r>
              <a:rPr lang="en-US" dirty="0"/>
              <a:t>It has a 200 horsepower motor with a 66kWh battery</a:t>
            </a:r>
          </a:p>
          <a:p>
            <a:pPr marL="228600" indent="-228600">
              <a:buAutoNum type="arabicPeriod"/>
            </a:pPr>
            <a:r>
              <a:rPr lang="en-US" dirty="0"/>
              <a:t>And it can be plugged into a regular 120v wall outlet, a special 240v outlet, or I could charge on the go at one of the many charging stations. </a:t>
            </a:r>
          </a:p>
          <a:p>
            <a:pPr marL="228600" indent="-228600">
              <a:buAutoNum type="arabicPeriod"/>
            </a:pPr>
            <a:endParaRPr lang="en-US" dirty="0"/>
          </a:p>
          <a:p>
            <a:r>
              <a:rPr lang="en-US" dirty="0"/>
              <a:t>But I still felt like there were these lingering myths I had been hearing so much about on the internet:</a:t>
            </a:r>
          </a:p>
          <a:p>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a:t>
            </a:fld>
            <a:endParaRPr lang="en-US"/>
          </a:p>
        </p:txBody>
      </p:sp>
    </p:spTree>
    <p:extLst>
      <p:ext uri="{BB962C8B-B14F-4D97-AF65-F5344CB8AC3E}">
        <p14:creationId xmlns:p14="http://schemas.microsoft.com/office/powerpoint/2010/main" val="3096453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compare to what it would’ve cost in a gas vehicle, I was able to download public data from the US </a:t>
            </a:r>
            <a:r>
              <a:rPr lang="en-US" b="0" i="0" dirty="0">
                <a:solidFill>
                  <a:srgbClr val="E8EAED"/>
                </a:solidFill>
                <a:effectLst/>
                <a:latin typeface="Google Sans"/>
              </a:rPr>
              <a:t>Energy Information Administration.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i="0" dirty="0">
                <a:solidFill>
                  <a:srgbClr val="E8EAED"/>
                </a:solidFill>
                <a:effectLst/>
                <a:latin typeface="Google Sans"/>
              </a:rPr>
            </a:br>
            <a:r>
              <a:rPr lang="en-US" b="0" i="0" dirty="0">
                <a:solidFill>
                  <a:srgbClr val="E8EAED"/>
                </a:solidFill>
                <a:effectLst/>
                <a:latin typeface="Google Sans"/>
              </a:rPr>
              <a:t>They log weekly averages into an online dataset that is easily downloaded into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8EAED"/>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8EAED"/>
                </a:solidFill>
                <a:effectLst/>
                <a:latin typeface="Google Sans"/>
              </a:rPr>
              <a:t>I Filtered the data to NY state and made sure to only look at REGULAR gasoline, not premium.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8EAED"/>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8EAED"/>
              </a:solidFill>
              <a:effectLst/>
              <a:latin typeface="Google Sans"/>
            </a:endParaRPr>
          </a:p>
          <a:p>
            <a:r>
              <a:rPr lang="en-US" b="0" i="0" dirty="0">
                <a:solidFill>
                  <a:srgbClr val="E8EAED"/>
                </a:solidFill>
                <a:effectLst/>
                <a:latin typeface="Google Sans"/>
              </a:rPr>
              <a:t>After cleaning and merging the data set to my trips dataset, I still was missing one giant piece of information! </a:t>
            </a:r>
          </a:p>
          <a:p>
            <a:endParaRPr lang="en-US" b="0" i="0" dirty="0">
              <a:solidFill>
                <a:srgbClr val="E8EAED"/>
              </a:solidFill>
              <a:effectLst/>
              <a:latin typeface="Google Sans"/>
            </a:endParaRPr>
          </a:p>
          <a:p>
            <a:r>
              <a:rPr lang="en-US" b="0" i="0" dirty="0">
                <a:solidFill>
                  <a:srgbClr val="E8EAED"/>
                </a:solidFill>
                <a:effectLst/>
                <a:latin typeface="Google Sans"/>
              </a:rPr>
              <a:t>I don’t have trip by trip data from another gasoline car to compare to. </a:t>
            </a:r>
          </a:p>
          <a:p>
            <a:endParaRPr lang="en-US" b="0" i="0" dirty="0">
              <a:solidFill>
                <a:srgbClr val="E8EAED"/>
              </a:solidFill>
              <a:effectLst/>
              <a:latin typeface="Google Sans"/>
            </a:endParaRPr>
          </a:p>
          <a:p>
            <a:r>
              <a:rPr lang="en-US" b="0" i="0" dirty="0">
                <a:solidFill>
                  <a:srgbClr val="E8EAED"/>
                </a:solidFill>
                <a:effectLst/>
                <a:latin typeface="Google Sans"/>
              </a:rPr>
              <a:t>So from here on out I’m going to be making an assumption on MPG’s of another Car in order to make a ROUGH comparison and address this myth.</a:t>
            </a:r>
          </a:p>
          <a:p>
            <a:endParaRPr lang="en-US" b="0" i="0" dirty="0">
              <a:solidFill>
                <a:srgbClr val="E8EAED"/>
              </a:solidFill>
              <a:effectLst/>
              <a:latin typeface="Google Sans"/>
            </a:endParaRPr>
          </a:p>
          <a:p>
            <a:r>
              <a:rPr lang="en-US" b="0" i="0" dirty="0">
                <a:solidFill>
                  <a:srgbClr val="E8EAED"/>
                </a:solidFill>
                <a:effectLst/>
                <a:latin typeface="Google Sans"/>
              </a:rPr>
              <a:t>The other car I’ll use is a 2005 Toyota </a:t>
            </a:r>
            <a:r>
              <a:rPr lang="en-US" b="0" i="0" dirty="0" err="1">
                <a:solidFill>
                  <a:srgbClr val="E8EAED"/>
                </a:solidFill>
                <a:effectLst/>
                <a:latin typeface="Google Sans"/>
              </a:rPr>
              <a:t>Corlla</a:t>
            </a:r>
            <a:r>
              <a:rPr lang="en-US" b="0" i="0" dirty="0">
                <a:solidFill>
                  <a:srgbClr val="E8EAED"/>
                </a:solidFill>
                <a:effectLst/>
                <a:latin typeface="Google Sans"/>
              </a:rPr>
              <a:t> which has an EPA combined MPG of 29.</a:t>
            </a:r>
          </a:p>
          <a:p>
            <a:endParaRPr lang="en-US" b="0" i="0" dirty="0">
              <a:solidFill>
                <a:srgbClr val="E8EAED"/>
              </a:solidFill>
              <a:effectLst/>
              <a:latin typeface="Google Sans"/>
            </a:endParaRPr>
          </a:p>
          <a:p>
            <a:r>
              <a:rPr lang="en-US" b="0" i="0" dirty="0">
                <a:solidFill>
                  <a:srgbClr val="E8EAED"/>
                </a:solidFill>
                <a:effectLst/>
                <a:latin typeface="Google Sans"/>
              </a:rPr>
              <a:t>Why this car, because it’s my other car, so if We weren’t using the BOLT, we would be completing these trips with that car. </a:t>
            </a:r>
          </a:p>
          <a:p>
            <a:endParaRPr lang="en-US" b="0" i="0" dirty="0">
              <a:solidFill>
                <a:srgbClr val="E8EAED"/>
              </a:solidFill>
              <a:effectLst/>
              <a:latin typeface="Google Sans"/>
            </a:endParaRPr>
          </a:p>
          <a:p>
            <a:endParaRPr lang="en-US" b="0" i="0" dirty="0">
              <a:solidFill>
                <a:srgbClr val="E8EAED"/>
              </a:solidFill>
              <a:effectLst/>
              <a:latin typeface="Google Sans"/>
            </a:endParaRPr>
          </a:p>
        </p:txBody>
      </p:sp>
      <p:sp>
        <p:nvSpPr>
          <p:cNvPr id="4" name="Slide Number Placeholder 3"/>
          <p:cNvSpPr>
            <a:spLocks noGrp="1"/>
          </p:cNvSpPr>
          <p:nvPr>
            <p:ph type="sldNum" sz="quarter" idx="5"/>
          </p:nvPr>
        </p:nvSpPr>
        <p:spPr/>
        <p:txBody>
          <a:bodyPr/>
          <a:lstStyle/>
          <a:p>
            <a:fld id="{3467D9B3-2215-D94F-81A2-E5BBA94C8861}" type="slidenum">
              <a:rPr lang="en-US" smtClean="0"/>
              <a:t>41</a:t>
            </a:fld>
            <a:endParaRPr lang="en-US"/>
          </a:p>
        </p:txBody>
      </p:sp>
    </p:spTree>
    <p:extLst>
      <p:ext uri="{BB962C8B-B14F-4D97-AF65-F5344CB8AC3E}">
        <p14:creationId xmlns:p14="http://schemas.microsoft.com/office/powerpoint/2010/main" val="2650294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8EAED"/>
              </a:solidFill>
              <a:effectLst/>
              <a:latin typeface="Google Sans"/>
            </a:endParaRPr>
          </a:p>
          <a:p>
            <a:r>
              <a:rPr lang="en-US" b="0" i="0" dirty="0">
                <a:solidFill>
                  <a:srgbClr val="E8EAED"/>
                </a:solidFill>
                <a:effectLst/>
                <a:latin typeface="Google Sans"/>
              </a:rPr>
              <a:t>So with that big Assumption  of 29 miles per gallon  on a gas car, if I made all of the same trips with my 2005 corolla, this year I would have spent :</a:t>
            </a:r>
          </a:p>
          <a:p>
            <a:endParaRPr lang="en-US" b="0" i="0" dirty="0">
              <a:solidFill>
                <a:srgbClr val="E8EAED"/>
              </a:solidFill>
              <a:effectLst/>
              <a:latin typeface="Google Sans"/>
            </a:endParaRPr>
          </a:p>
          <a:p>
            <a:r>
              <a:rPr lang="en-US" b="0" i="0" dirty="0">
                <a:solidFill>
                  <a:srgbClr val="E8EAED"/>
                </a:solidFill>
                <a:effectLst/>
                <a:latin typeface="Google Sans"/>
                <a:sym typeface="Wingdings" pitchFamily="2" charset="2"/>
              </a:rPr>
              <a:t></a:t>
            </a:r>
            <a:endParaRPr lang="en-US" b="0" i="0" dirty="0">
              <a:solidFill>
                <a:srgbClr val="E8EAED"/>
              </a:solidFill>
              <a:effectLst/>
              <a:latin typeface="Google Sans"/>
            </a:endParaRPr>
          </a:p>
          <a:p>
            <a:r>
              <a:rPr lang="en-US" b="0" i="0" dirty="0">
                <a:solidFill>
                  <a:srgbClr val="E8EAED"/>
                </a:solidFill>
                <a:effectLst/>
                <a:latin typeface="Google Sans"/>
              </a:rPr>
              <a:t>$2,498,93</a:t>
            </a:r>
            <a:endParaRPr lang="en-US" dirty="0"/>
          </a:p>
          <a:p>
            <a:r>
              <a:rPr lang="en-US" dirty="0"/>
              <a:t>.</a:t>
            </a:r>
          </a:p>
          <a:p>
            <a:endParaRPr lang="en-US" dirty="0"/>
          </a:p>
          <a:p>
            <a:r>
              <a:rPr lang="en-US" dirty="0"/>
              <a:t>This data blew my mind a little bit. I was pretty sure the myth wasn’t true, but it was crazy to see HOW untrue it was. </a:t>
            </a:r>
          </a:p>
        </p:txBody>
      </p:sp>
      <p:sp>
        <p:nvSpPr>
          <p:cNvPr id="4" name="Slide Number Placeholder 3"/>
          <p:cNvSpPr>
            <a:spLocks noGrp="1"/>
          </p:cNvSpPr>
          <p:nvPr>
            <p:ph type="sldNum" sz="quarter" idx="5"/>
          </p:nvPr>
        </p:nvSpPr>
        <p:spPr/>
        <p:txBody>
          <a:bodyPr/>
          <a:lstStyle/>
          <a:p>
            <a:fld id="{3467D9B3-2215-D94F-81A2-E5BBA94C8861}" type="slidenum">
              <a:rPr lang="en-US" smtClean="0"/>
              <a:t>42</a:t>
            </a:fld>
            <a:endParaRPr lang="en-US"/>
          </a:p>
        </p:txBody>
      </p:sp>
    </p:spTree>
    <p:extLst>
      <p:ext uri="{BB962C8B-B14F-4D97-AF65-F5344CB8AC3E}">
        <p14:creationId xmlns:p14="http://schemas.microsoft.com/office/powerpoint/2010/main" val="2354925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by GOING ELECTRIC, I was able to save $1,038.79.</a:t>
            </a:r>
          </a:p>
          <a:p>
            <a:endParaRPr lang="en-US" dirty="0"/>
          </a:p>
          <a:p>
            <a:r>
              <a:rPr lang="en-US" dirty="0"/>
              <a:t>It’s also really crazy to put an EXACT number to that with my personal experience, instead of some marketed number. </a:t>
            </a:r>
          </a:p>
          <a:p>
            <a:endParaRPr lang="en-US" dirty="0"/>
          </a:p>
          <a:p>
            <a:r>
              <a:rPr lang="en-US" dirty="0"/>
              <a:t>Let’s do one final deep dive with some visuals on the PER trip differences between Gas and Electric Car Costs.</a:t>
            </a:r>
          </a:p>
        </p:txBody>
      </p:sp>
      <p:sp>
        <p:nvSpPr>
          <p:cNvPr id="4" name="Slide Number Placeholder 3"/>
          <p:cNvSpPr>
            <a:spLocks noGrp="1"/>
          </p:cNvSpPr>
          <p:nvPr>
            <p:ph type="sldNum" sz="quarter" idx="5"/>
          </p:nvPr>
        </p:nvSpPr>
        <p:spPr/>
        <p:txBody>
          <a:bodyPr/>
          <a:lstStyle/>
          <a:p>
            <a:fld id="{3467D9B3-2215-D94F-81A2-E5BBA94C8861}" type="slidenum">
              <a:rPr lang="en-US" smtClean="0"/>
              <a:t>43</a:t>
            </a:fld>
            <a:endParaRPr lang="en-US"/>
          </a:p>
        </p:txBody>
      </p:sp>
    </p:spTree>
    <p:extLst>
      <p:ext uri="{BB962C8B-B14F-4D97-AF65-F5344CB8AC3E}">
        <p14:creationId xmlns:p14="http://schemas.microsoft.com/office/powerpoint/2010/main" val="2064444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by plotting the assumed gas car trip data. I am comparing trip distance to that specific trips cost, based on the exact cost of gas that week the trip was taken. </a:t>
            </a:r>
          </a:p>
          <a:p>
            <a:endParaRPr lang="en-US" dirty="0"/>
          </a:p>
          <a:p>
            <a:r>
              <a:rPr lang="en-US" dirty="0"/>
              <a:t>All we can gather from this visual is that fact that the farther you drive, the more expensive the trip is…</a:t>
            </a:r>
          </a:p>
          <a:p>
            <a:endParaRPr lang="en-US" dirty="0"/>
          </a:p>
          <a:p>
            <a:r>
              <a:rPr lang="en-US" dirty="0"/>
              <a:t>Duh…</a:t>
            </a:r>
          </a:p>
          <a:p>
            <a:endParaRPr lang="en-US" dirty="0"/>
          </a:p>
          <a:p>
            <a:r>
              <a:rPr lang="en-US" dirty="0"/>
              <a:t>So lets add the Electric Car Trip Cost Data set in.  </a:t>
            </a:r>
          </a:p>
        </p:txBody>
      </p:sp>
      <p:sp>
        <p:nvSpPr>
          <p:cNvPr id="4" name="Slide Number Placeholder 3"/>
          <p:cNvSpPr>
            <a:spLocks noGrp="1"/>
          </p:cNvSpPr>
          <p:nvPr>
            <p:ph type="sldNum" sz="quarter" idx="5"/>
          </p:nvPr>
        </p:nvSpPr>
        <p:spPr/>
        <p:txBody>
          <a:bodyPr/>
          <a:lstStyle/>
          <a:p>
            <a:fld id="{3467D9B3-2215-D94F-81A2-E5BBA94C8861}" type="slidenum">
              <a:rPr lang="en-US" smtClean="0"/>
              <a:t>44</a:t>
            </a:fld>
            <a:endParaRPr lang="en-US"/>
          </a:p>
        </p:txBody>
      </p:sp>
    </p:spTree>
    <p:extLst>
      <p:ext uri="{BB962C8B-B14F-4D97-AF65-F5344CB8AC3E}">
        <p14:creationId xmlns:p14="http://schemas.microsoft.com/office/powerpoint/2010/main" val="788512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we can clearly see a trend line for both</a:t>
            </a:r>
          </a:p>
          <a:p>
            <a:endParaRPr lang="en-US" dirty="0"/>
          </a:p>
          <a:p>
            <a:r>
              <a:rPr lang="en-US" dirty="0"/>
              <a:t> the brown dots represent the gas car</a:t>
            </a:r>
          </a:p>
          <a:p>
            <a:endParaRPr lang="en-US" dirty="0"/>
          </a:p>
          <a:p>
            <a:r>
              <a:rPr lang="en-US" dirty="0"/>
              <a:t>And the green dots represent the electric car.  We can clearly see that the green dots all fall lower on the Y Axis that the brown dots. </a:t>
            </a:r>
          </a:p>
          <a:p>
            <a:endParaRPr lang="en-US" dirty="0"/>
          </a:p>
          <a:p>
            <a:r>
              <a:rPr lang="en-US" dirty="0"/>
              <a:t>But what was the average per trip ?</a:t>
            </a:r>
          </a:p>
        </p:txBody>
      </p:sp>
      <p:sp>
        <p:nvSpPr>
          <p:cNvPr id="4" name="Slide Number Placeholder 3"/>
          <p:cNvSpPr>
            <a:spLocks noGrp="1"/>
          </p:cNvSpPr>
          <p:nvPr>
            <p:ph type="sldNum" sz="quarter" idx="5"/>
          </p:nvPr>
        </p:nvSpPr>
        <p:spPr/>
        <p:txBody>
          <a:bodyPr/>
          <a:lstStyle/>
          <a:p>
            <a:fld id="{3467D9B3-2215-D94F-81A2-E5BBA94C8861}" type="slidenum">
              <a:rPr lang="en-US" smtClean="0"/>
              <a:t>45</a:t>
            </a:fld>
            <a:endParaRPr lang="en-US"/>
          </a:p>
        </p:txBody>
      </p:sp>
    </p:spTree>
    <p:extLst>
      <p:ext uri="{BB962C8B-B14F-4D97-AF65-F5344CB8AC3E}">
        <p14:creationId xmlns:p14="http://schemas.microsoft.com/office/powerpoint/2010/main" val="4136137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TRIP COST for the gas car was $2.29</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46</a:t>
            </a:fld>
            <a:endParaRPr lang="en-US"/>
          </a:p>
        </p:txBody>
      </p:sp>
    </p:spTree>
    <p:extLst>
      <p:ext uri="{BB962C8B-B14F-4D97-AF65-F5344CB8AC3E}">
        <p14:creationId xmlns:p14="http://schemas.microsoft.com/office/powerpoint/2010/main" val="3661651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average trip for the electric car cost $0.95</a:t>
            </a:r>
          </a:p>
          <a:p>
            <a:endParaRPr lang="en-US" dirty="0"/>
          </a:p>
          <a:p>
            <a:r>
              <a:rPr lang="en-US" dirty="0"/>
              <a:t>It costs more than TWICE the amount in “Fuel” Costs to drive a gas car compared to the Chevy Bolt.</a:t>
            </a:r>
          </a:p>
        </p:txBody>
      </p:sp>
      <p:sp>
        <p:nvSpPr>
          <p:cNvPr id="4" name="Slide Number Placeholder 3"/>
          <p:cNvSpPr>
            <a:spLocks noGrp="1"/>
          </p:cNvSpPr>
          <p:nvPr>
            <p:ph type="sldNum" sz="quarter" idx="5"/>
          </p:nvPr>
        </p:nvSpPr>
        <p:spPr/>
        <p:txBody>
          <a:bodyPr/>
          <a:lstStyle/>
          <a:p>
            <a:fld id="{3467D9B3-2215-D94F-81A2-E5BBA94C8861}" type="slidenum">
              <a:rPr lang="en-US" smtClean="0"/>
              <a:t>47</a:t>
            </a:fld>
            <a:endParaRPr lang="en-US"/>
          </a:p>
        </p:txBody>
      </p:sp>
    </p:spTree>
    <p:extLst>
      <p:ext uri="{BB962C8B-B14F-4D97-AF65-F5344CB8AC3E}">
        <p14:creationId xmlns:p14="http://schemas.microsoft.com/office/powerpoint/2010/main" val="11618741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Myth#3  is Clearly Busted. </a:t>
            </a:r>
          </a:p>
          <a:p>
            <a:endParaRPr lang="en-US" dirty="0"/>
          </a:p>
          <a:p>
            <a:r>
              <a:rPr lang="en-US" dirty="0"/>
              <a:t>In my experience, It is much cheaper to charge your vehicle at home than to fill up at a gas station.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48</a:t>
            </a:fld>
            <a:endParaRPr lang="en-US"/>
          </a:p>
        </p:txBody>
      </p:sp>
    </p:spTree>
    <p:extLst>
      <p:ext uri="{BB962C8B-B14F-4D97-AF65-F5344CB8AC3E}">
        <p14:creationId xmlns:p14="http://schemas.microsoft.com/office/powerpoint/2010/main" val="1020141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wrap up some ideas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collecting data from over 100 trips over the course of almost a year, I was finally able to demystify those myths that plagued me leading up to my vehicle purchase.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indent="-228600">
              <a:lnSpc>
                <a:spcPct val="150000"/>
              </a:lnSpc>
              <a:buFont typeface="Arial" panose="020B0604020202020204" pitchFamily="34" charset="0"/>
              <a:buChar char="•"/>
            </a:pPr>
            <a:r>
              <a:rPr lang="en-US" sz="1200" dirty="0"/>
              <a:t>Myth #1: EV’s can’t drive very far, and I’ll get stranded on the side of the road</a:t>
            </a:r>
          </a:p>
          <a:p>
            <a:pPr lvl="1" indent="-228600">
              <a:lnSpc>
                <a:spcPct val="150000"/>
              </a:lnSpc>
              <a:buFont typeface="Arial" panose="020B0604020202020204" pitchFamily="34" charset="0"/>
              <a:buChar char="•"/>
            </a:pPr>
            <a:r>
              <a:rPr lang="en-US" sz="1200" dirty="0"/>
              <a:t>I’ve proven that then can drive very far. The most I travelled in one day was over 300 miles, and the longest single stint was around 170 miles.</a:t>
            </a:r>
          </a:p>
          <a:p>
            <a:pPr indent="-228600">
              <a:lnSpc>
                <a:spcPct val="150000"/>
              </a:lnSpc>
              <a:buFont typeface="Arial" panose="020B0604020202020204" pitchFamily="34" charset="0"/>
              <a:buChar char="•"/>
            </a:pPr>
            <a:r>
              <a:rPr lang="en-US" sz="1200" dirty="0"/>
              <a:t>Myth #2: The cold weather limits the battery’s range </a:t>
            </a:r>
          </a:p>
          <a:p>
            <a:pPr lvl="1" indent="-228600">
              <a:lnSpc>
                <a:spcPct val="150000"/>
              </a:lnSpc>
              <a:buFont typeface="Arial" panose="020B0604020202020204" pitchFamily="34" charset="0"/>
              <a:buChar char="•"/>
            </a:pPr>
            <a:r>
              <a:rPr lang="en-US" sz="1200" dirty="0"/>
              <a:t>I proved this to be true, that the cold weather really does have an impact on my battery. I was able to give EXACT numbers so that if I know I need to make a long trip with my chevy bolt in the winter time I can better calculate how long I can drive compared to the Sumer</a:t>
            </a:r>
          </a:p>
          <a:p>
            <a:pPr indent="-228600">
              <a:lnSpc>
                <a:spcPct val="150000"/>
              </a:lnSpc>
              <a:spcAft>
                <a:spcPts val="600"/>
              </a:spcAft>
              <a:buFont typeface="Arial" panose="020B0604020202020204" pitchFamily="34" charset="0"/>
              <a:buChar char="•"/>
            </a:pPr>
            <a:r>
              <a:rPr lang="en-US" sz="1200" dirty="0"/>
              <a:t>Myth #3: My electric bill will go through the roof charging a car at home; it’s cheaper to just fill up at a gas station.</a:t>
            </a:r>
          </a:p>
          <a:p>
            <a:pPr lvl="1" indent="-228600">
              <a:lnSpc>
                <a:spcPct val="150000"/>
              </a:lnSpc>
              <a:spcAft>
                <a:spcPts val="600"/>
              </a:spcAft>
              <a:buFont typeface="Arial" panose="020B0604020202020204" pitchFamily="34" charset="0"/>
              <a:buChar char="•"/>
            </a:pPr>
            <a:r>
              <a:rPr lang="en-US" sz="1200" dirty="0"/>
              <a:t>We just proved it, that is twice as expensive to drive a typical gas car around, then an electric car.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Collecting all this data over the past year has been a super awesome project that I’m so happy that it culminated here with my first Data Science Academy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we are the beginning of a very interesting age of personal data collection,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it’s so important to empower the individual to take advantage of that data to make their lives better.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let the big tech companies be the ONLY ones who benefit from this wealth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49</a:t>
            </a:fld>
            <a:endParaRPr lang="en-US"/>
          </a:p>
        </p:txBody>
      </p:sp>
    </p:spTree>
    <p:extLst>
      <p:ext uri="{BB962C8B-B14F-4D97-AF65-F5344CB8AC3E}">
        <p14:creationId xmlns:p14="http://schemas.microsoft.com/office/powerpoint/2010/main" val="4257377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Merge my trip data with my google maps timeline to get access to geographic data. This is possible but require a SGINGICICANT amount of work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Start the data collection again, but this time with an upgraded </a:t>
            </a:r>
            <a:r>
              <a:rPr lang="en-US" dirty="0" err="1"/>
              <a:t>obdII</a:t>
            </a:r>
            <a:r>
              <a:rPr lang="en-US" dirty="0"/>
              <a:t> sensor to collect GPS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I could look at things like elevation changes and compare it to my trip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I could also pull the data from charging on the go trips, and compare those costs to my at home costs. </a:t>
            </a:r>
          </a:p>
          <a:p>
            <a:endParaRPr lang="en-US" dirty="0"/>
          </a:p>
          <a:p>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r>
              <a:rPr lang="en-US" dirty="0">
                <a:sym typeface="Wingdings" pitchFamily="2" charset="2"/>
              </a:rPr>
              <a:t>I might </a:t>
            </a:r>
            <a:r>
              <a:rPr lang="en-US" dirty="0"/>
              <a:t>Also consider different living situations. My data is very </a:t>
            </a:r>
            <a:r>
              <a:rPr lang="en-US" dirty="0" err="1"/>
              <a:t>scewed</a:t>
            </a:r>
            <a:r>
              <a:rPr lang="en-US" dirty="0"/>
              <a:t> to the fact that I could pull into my garage every night and charge my car. That’s a huge assumption which means this data can’t really compare with someone who lives in an apartment and needs to use public chargers all the time. I could also consider different areas of the US, different temperature ranges, climates, and elevation changes.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r>
              <a:rPr lang="en-US" dirty="0"/>
              <a:t>AND LASTLY I could replicate this across MANY cars, and collect a whole database of information about a fleet of different cars, something like consumer reports.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r>
              <a:rPr lang="en-US" dirty="0"/>
              <a:t>NEXT SLIDE</a:t>
            </a:r>
          </a:p>
        </p:txBody>
      </p:sp>
      <p:sp>
        <p:nvSpPr>
          <p:cNvPr id="4" name="Slide Number Placeholder 3"/>
          <p:cNvSpPr>
            <a:spLocks noGrp="1"/>
          </p:cNvSpPr>
          <p:nvPr>
            <p:ph type="sldNum" sz="quarter" idx="5"/>
          </p:nvPr>
        </p:nvSpPr>
        <p:spPr/>
        <p:txBody>
          <a:bodyPr/>
          <a:lstStyle/>
          <a:p>
            <a:fld id="{3467D9B3-2215-D94F-81A2-E5BBA94C8861}" type="slidenum">
              <a:rPr lang="en-US" smtClean="0"/>
              <a:t>50</a:t>
            </a:fld>
            <a:endParaRPr lang="en-US"/>
          </a:p>
        </p:txBody>
      </p:sp>
    </p:spTree>
    <p:extLst>
      <p:ext uri="{BB962C8B-B14F-4D97-AF65-F5344CB8AC3E}">
        <p14:creationId xmlns:p14="http://schemas.microsoft.com/office/powerpoint/2010/main" val="3584280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three most common myths that I heard were: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nSpc>
                <a:spcPct val="150000"/>
              </a:lnSpc>
              <a:spcAft>
                <a:spcPts val="600"/>
              </a:spcAft>
            </a:pPr>
            <a:r>
              <a:rPr lang="en-US" sz="1200" b="1" u="sng" dirty="0">
                <a:solidFill>
                  <a:srgbClr val="FFFFFF"/>
                </a:solidFill>
              </a:rPr>
              <a:t>Myth #1</a:t>
            </a:r>
            <a:r>
              <a:rPr lang="en-US" sz="1200" b="1" dirty="0">
                <a:solidFill>
                  <a:srgbClr val="FFFFFF"/>
                </a:solidFill>
              </a:rPr>
              <a:t>:</a:t>
            </a:r>
            <a:r>
              <a:rPr lang="en-US" sz="1200" dirty="0">
                <a:solidFill>
                  <a:srgbClr val="FFFFFF"/>
                </a:solidFill>
              </a:rPr>
              <a:t> EV’s can’t drive very far, and I’ll be stranded on the side of the road</a:t>
            </a:r>
          </a:p>
          <a:p>
            <a:pPr indent="-228600">
              <a:lnSpc>
                <a:spcPct val="90000"/>
              </a:lnSpc>
              <a:spcAft>
                <a:spcPts val="600"/>
              </a:spcAft>
              <a:buFont typeface="Arial" panose="020B0604020202020204" pitchFamily="34" charset="0"/>
              <a:buChar char="•"/>
            </a:pPr>
            <a:endParaRPr lang="en-US" sz="1200" dirty="0">
              <a:solidFill>
                <a:srgbClr val="FFFFFF"/>
              </a:solidFill>
            </a:endParaRPr>
          </a:p>
          <a:p>
            <a:pPr>
              <a:lnSpc>
                <a:spcPct val="90000"/>
              </a:lnSpc>
              <a:spcAft>
                <a:spcPts val="600"/>
              </a:spcAft>
            </a:pPr>
            <a:r>
              <a:rPr lang="en-US" sz="1200" b="1" u="sng" dirty="0">
                <a:solidFill>
                  <a:srgbClr val="FFFFFF"/>
                </a:solidFill>
              </a:rPr>
              <a:t>Myth #2</a:t>
            </a:r>
            <a:r>
              <a:rPr lang="en-US" sz="1200" dirty="0">
                <a:solidFill>
                  <a:srgbClr val="FFFFFF"/>
                </a:solidFill>
              </a:rPr>
              <a:t>: The cold weather limit’s the battery range </a:t>
            </a:r>
          </a:p>
          <a:p>
            <a:pPr indent="-228600">
              <a:lnSpc>
                <a:spcPct val="90000"/>
              </a:lnSpc>
              <a:spcAft>
                <a:spcPts val="600"/>
              </a:spcAft>
              <a:buFont typeface="Arial" panose="020B0604020202020204" pitchFamily="34" charset="0"/>
              <a:buChar char="•"/>
            </a:pPr>
            <a:endParaRPr lang="en-US" sz="1200" dirty="0">
              <a:solidFill>
                <a:srgbClr val="FFFFFF"/>
              </a:solidFill>
            </a:endParaRPr>
          </a:p>
          <a:p>
            <a:pPr>
              <a:lnSpc>
                <a:spcPct val="150000"/>
              </a:lnSpc>
              <a:spcAft>
                <a:spcPts val="600"/>
              </a:spcAft>
            </a:pPr>
            <a:r>
              <a:rPr lang="en-US" sz="1200" b="1" u="sng" dirty="0">
                <a:solidFill>
                  <a:srgbClr val="FFFFFF"/>
                </a:solidFill>
              </a:rPr>
              <a:t>Myth #3</a:t>
            </a:r>
            <a:r>
              <a:rPr lang="en-US" sz="1200" dirty="0">
                <a:solidFill>
                  <a:srgbClr val="FFFFFF"/>
                </a:solidFill>
              </a:rPr>
              <a:t>: My electric bill will go through the roof charging a car at home, it’s cheaper to just fill up at a gas station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I finally had the car in hand, I needed to know how much of this was 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went online and bought an OBDII sensor that could be plugged into my car to actually test the validity of these myths.  </a:t>
            </a:r>
          </a:p>
        </p:txBody>
      </p:sp>
      <p:sp>
        <p:nvSpPr>
          <p:cNvPr id="4" name="Slide Number Placeholder 3"/>
          <p:cNvSpPr>
            <a:spLocks noGrp="1"/>
          </p:cNvSpPr>
          <p:nvPr>
            <p:ph type="sldNum" sz="quarter" idx="5"/>
          </p:nvPr>
        </p:nvSpPr>
        <p:spPr/>
        <p:txBody>
          <a:bodyPr/>
          <a:lstStyle/>
          <a:p>
            <a:fld id="{3467D9B3-2215-D94F-81A2-E5BBA94C8861}" type="slidenum">
              <a:rPr lang="en-US" smtClean="0"/>
              <a:t>5</a:t>
            </a:fld>
            <a:endParaRPr lang="en-US"/>
          </a:p>
        </p:txBody>
      </p:sp>
    </p:spTree>
    <p:extLst>
      <p:ext uri="{BB962C8B-B14F-4D97-AF65-F5344CB8AC3E}">
        <p14:creationId xmlns:p14="http://schemas.microsoft.com/office/powerpoint/2010/main" val="4174801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end my presentation with this quote from Daniel Burstein.</a:t>
            </a:r>
          </a:p>
          <a:p>
            <a:endParaRPr lang="en-US" dirty="0"/>
          </a:p>
          <a:p>
            <a:r>
              <a:rPr lang="en-US" dirty="0"/>
              <a:t>THANK YOU</a:t>
            </a:r>
          </a:p>
        </p:txBody>
      </p:sp>
      <p:sp>
        <p:nvSpPr>
          <p:cNvPr id="4" name="Slide Number Placeholder 3"/>
          <p:cNvSpPr>
            <a:spLocks noGrp="1"/>
          </p:cNvSpPr>
          <p:nvPr>
            <p:ph type="sldNum" sz="quarter" idx="5"/>
          </p:nvPr>
        </p:nvSpPr>
        <p:spPr/>
        <p:txBody>
          <a:bodyPr/>
          <a:lstStyle/>
          <a:p>
            <a:fld id="{3467D9B3-2215-D94F-81A2-E5BBA94C8861}" type="slidenum">
              <a:rPr lang="en-US" smtClean="0"/>
              <a:t>51</a:t>
            </a:fld>
            <a:endParaRPr lang="en-US"/>
          </a:p>
        </p:txBody>
      </p:sp>
    </p:spTree>
    <p:extLst>
      <p:ext uri="{BB962C8B-B14F-4D97-AF65-F5344CB8AC3E}">
        <p14:creationId xmlns:p14="http://schemas.microsoft.com/office/powerpoint/2010/main" val="10640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sent to an online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there I was able to download my data into a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for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6</a:t>
            </a:fld>
            <a:endParaRPr lang="en-US"/>
          </a:p>
        </p:txBody>
      </p:sp>
    </p:spTree>
    <p:extLst>
      <p:ext uri="{BB962C8B-B14F-4D97-AF65-F5344CB8AC3E}">
        <p14:creationId xmlns:p14="http://schemas.microsoft.com/office/powerpoint/2010/main" val="160469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sent to an online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there I was able to download my data into a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for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Start and End times with the data attached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Distance driven, in miles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Electricity Consumed, in kWh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 my battery was at the beginning and end of the trip.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the Outside Temperature.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was unable to collect GPS data, because my device did not have this functionality.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take a look at a quick summary of my entire trip dataset that I collected, and then we will jump straight into the </a:t>
            </a:r>
            <a:r>
              <a:rPr lang="en-US" dirty="0" err="1"/>
              <a:t>mythbusting</a:t>
            </a:r>
            <a:r>
              <a:rPr lang="en-US" dirty="0"/>
              <a:t>.</a:t>
            </a:r>
          </a:p>
        </p:txBody>
      </p:sp>
      <p:sp>
        <p:nvSpPr>
          <p:cNvPr id="4" name="Slide Number Placeholder 3"/>
          <p:cNvSpPr>
            <a:spLocks noGrp="1"/>
          </p:cNvSpPr>
          <p:nvPr>
            <p:ph type="sldNum" sz="quarter" idx="5"/>
          </p:nvPr>
        </p:nvSpPr>
        <p:spPr/>
        <p:txBody>
          <a:bodyPr/>
          <a:lstStyle/>
          <a:p>
            <a:fld id="{3467D9B3-2215-D94F-81A2-E5BBA94C8861}" type="slidenum">
              <a:rPr lang="en-US" smtClean="0"/>
              <a:t>7</a:t>
            </a:fld>
            <a:endParaRPr lang="en-US"/>
          </a:p>
        </p:txBody>
      </p:sp>
    </p:spTree>
    <p:extLst>
      <p:ext uri="{BB962C8B-B14F-4D97-AF65-F5344CB8AC3E}">
        <p14:creationId xmlns:p14="http://schemas.microsoft.com/office/powerpoint/2010/main" val="1877140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 collection took place over 296 days. </a:t>
            </a:r>
          </a:p>
        </p:txBody>
      </p:sp>
      <p:sp>
        <p:nvSpPr>
          <p:cNvPr id="4" name="Slide Number Placeholder 3"/>
          <p:cNvSpPr>
            <a:spLocks noGrp="1"/>
          </p:cNvSpPr>
          <p:nvPr>
            <p:ph type="sldNum" sz="quarter" idx="5"/>
          </p:nvPr>
        </p:nvSpPr>
        <p:spPr/>
        <p:txBody>
          <a:bodyPr/>
          <a:lstStyle/>
          <a:p>
            <a:fld id="{3467D9B3-2215-D94F-81A2-E5BBA94C8861}" type="slidenum">
              <a:rPr lang="en-US" smtClean="0"/>
              <a:t>8</a:t>
            </a:fld>
            <a:endParaRPr lang="en-US"/>
          </a:p>
        </p:txBody>
      </p:sp>
    </p:spTree>
    <p:extLst>
      <p:ext uri="{BB962C8B-B14F-4D97-AF65-F5344CB8AC3E}">
        <p14:creationId xmlns:p14="http://schemas.microsoft.com/office/powerpoint/2010/main" val="181352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Ranging from </a:t>
            </a:r>
            <a:r>
              <a:rPr lang="en-US" dirty="0" err="1"/>
              <a:t>feb</a:t>
            </a:r>
            <a:r>
              <a:rPr lang="en-US" dirty="0"/>
              <a:t> 24</a:t>
            </a:r>
            <a:r>
              <a:rPr lang="en-US" baseline="30000" dirty="0"/>
              <a:t>th</a:t>
            </a:r>
            <a:r>
              <a:rPr lang="en-US" dirty="0"/>
              <a:t> 2022 to dec 17</a:t>
            </a:r>
            <a:r>
              <a:rPr lang="en-US" baseline="30000" dirty="0"/>
              <a:t>th</a:t>
            </a:r>
            <a:r>
              <a:rPr lang="en-US" dirty="0"/>
              <a:t> 2022 </a:t>
            </a:r>
          </a:p>
        </p:txBody>
      </p:sp>
      <p:sp>
        <p:nvSpPr>
          <p:cNvPr id="4" name="Slide Number Placeholder 3"/>
          <p:cNvSpPr>
            <a:spLocks noGrp="1"/>
          </p:cNvSpPr>
          <p:nvPr>
            <p:ph type="sldNum" sz="quarter" idx="5"/>
          </p:nvPr>
        </p:nvSpPr>
        <p:spPr/>
        <p:txBody>
          <a:bodyPr/>
          <a:lstStyle/>
          <a:p>
            <a:fld id="{3467D9B3-2215-D94F-81A2-E5BBA94C8861}" type="slidenum">
              <a:rPr lang="en-US" smtClean="0"/>
              <a:t>9</a:t>
            </a:fld>
            <a:endParaRPr lang="en-US"/>
          </a:p>
        </p:txBody>
      </p:sp>
    </p:spTree>
    <p:extLst>
      <p:ext uri="{BB962C8B-B14F-4D97-AF65-F5344CB8AC3E}">
        <p14:creationId xmlns:p14="http://schemas.microsoft.com/office/powerpoint/2010/main" val="260989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15C3-4F26-3C10-5E4D-1ABF2E4E9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7EF25-0EF6-9575-B1E4-E4F3EAF3E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DCB6DC-1EBC-006F-5FF7-1D32AAE64A7B}"/>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3E65E1FD-2B14-DFF1-8924-194B0C86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2B249-DF90-276E-4C3B-C0C6FB4687C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14419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3225-1838-6295-0752-99DDFA4183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986255-2B30-8309-03DE-D3BF97FB8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5A245-C6A1-71AD-183A-0E2889451BFC}"/>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F8B46B08-734F-79A8-679C-CEEF44F78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A56CD-9438-8400-E720-6B0FB90CBF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1722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DC857-E51B-6EDA-43B3-666A1F284A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9A174-39D8-181C-AC85-3798F400F9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EFB62-D2D7-56E6-51A7-6125BFB85678}"/>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F3A91125-B825-015C-DF11-2965187AC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B7FED-790C-80EA-6D02-64D1EA6038EB}"/>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6678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CA0B-8105-5299-DA80-B652E74F4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49EA-3A75-D1C7-9869-BFA65F249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37DC4-087F-659F-4561-7AE4529132A0}"/>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D036A13C-7871-FEBA-4FB1-032A2C4DB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710A8-CE29-3509-FD8B-AB2E68466DFA}"/>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4972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C6CE-192D-536F-E515-D12C353F0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45A11-B925-114A-4B3D-CF809F6C15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DA7D2E-AE08-593D-132F-B8313F4260D1}"/>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71F10A6A-C56C-B8F8-C0FD-0C152AC21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70516-74CF-6217-D68F-2DCB8C04BD19}"/>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22641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6B35-9B39-616F-0ED6-D1357E4200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466E-ED5F-049A-FFC6-8B6D7F86C4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8CCE10-EFA3-4B5B-5A7E-3EBF6A9F23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1A70A2-8B73-5F98-2BDB-8FA320869656}"/>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BFD588ED-442E-1DCE-C61C-6EBAE23F8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6682E-4F8A-2BCB-FE9C-0BF2249DB0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924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628F-A5CF-F43F-3C6F-6F6AA3A19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3F139-E347-65CE-2E28-03339BE54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11F082-246A-6BAE-D9D6-CD809D6FC1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CF79D5-F1CE-6B30-546A-6E173C48D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0E016-5EBB-4250-C88D-D5CBA6287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218BF-4885-8C3D-5084-04839C866D33}"/>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8" name="Footer Placeholder 7">
            <a:extLst>
              <a:ext uri="{FF2B5EF4-FFF2-40B4-BE49-F238E27FC236}">
                <a16:creationId xmlns:a16="http://schemas.microsoft.com/office/drawing/2014/main" id="{08C2DA21-9851-B016-9AAC-08064E4991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0AF2C-725E-E59B-8E48-045A9D14B72F}"/>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35360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D69C-D68C-040A-CDC6-442C1C456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AD004D-93AA-8B3C-17F0-ED55C4374858}"/>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4" name="Footer Placeholder 3">
            <a:extLst>
              <a:ext uri="{FF2B5EF4-FFF2-40B4-BE49-F238E27FC236}">
                <a16:creationId xmlns:a16="http://schemas.microsoft.com/office/drawing/2014/main" id="{2C325FEC-A121-D602-B9A5-FD643ECE7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5FEB12-70E8-733D-FAF8-8119BB7E5058}"/>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666216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66D9D-39E2-5C60-ED8D-6E68C0679D0E}"/>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3" name="Footer Placeholder 2">
            <a:extLst>
              <a:ext uri="{FF2B5EF4-FFF2-40B4-BE49-F238E27FC236}">
                <a16:creationId xmlns:a16="http://schemas.microsoft.com/office/drawing/2014/main" id="{898721E5-7E91-5A2C-B28F-6405A04FE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79212-49B4-2010-C54B-42B35E218B4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24757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D740-4A9C-8EA6-F230-892B96628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109EE5-703E-1397-918F-A37EA53E2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68EAB7-DC4B-18E8-5EA3-091AC5B34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3047E-E3B3-E6F3-8E40-8894C7300CD0}"/>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AB7184B2-BAAE-BED1-1586-EFC94EDA1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8918F-971E-DF6B-E652-ED7FBFBA84B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05525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17FD-703D-45EB-7D2A-DC31212AD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CFBE12-81F4-5DF3-0545-11EECAC279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2987F7-F854-4260-B30F-E33EF220A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9AEF4-CBDA-9B90-DA48-388BD692B8ED}"/>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56E3BEBA-6552-8895-AFF7-1B257F2CF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D9AE1-7363-DFF5-6826-0D4508308991}"/>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46639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263C9-A8AE-25FB-F38D-8205407B1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92645-02F3-DEBE-2C9B-8E04DCE4E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DE7E7-97FE-8030-295A-C50A3C1C7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7F3F0F1F-2145-ACCE-8569-C63C3A77A4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47B81E-69BB-4E6B-EA2F-243C5B9D6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E09F4-E301-4947-9127-8E8DF519BA85}" type="slidenum">
              <a:rPr lang="en-US" smtClean="0"/>
              <a:t>‹#›</a:t>
            </a:fld>
            <a:endParaRPr lang="en-US"/>
          </a:p>
        </p:txBody>
      </p:sp>
    </p:spTree>
    <p:extLst>
      <p:ext uri="{BB962C8B-B14F-4D97-AF65-F5344CB8AC3E}">
        <p14:creationId xmlns:p14="http://schemas.microsoft.com/office/powerpoint/2010/main" val="153905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53.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27.png"/><Relationship Id="rId5" Type="http://schemas.openxmlformats.org/officeDocument/2006/relationships/image" Target="../media/image51.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7.png"/><Relationship Id="rId5" Type="http://schemas.openxmlformats.org/officeDocument/2006/relationships/image" Target="../media/image37.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30.svg"/><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34.svg"/><Relationship Id="rId4" Type="http://schemas.openxmlformats.org/officeDocument/2006/relationships/image" Target="../media/image42.svg"/><Relationship Id="rId9" Type="http://schemas.openxmlformats.org/officeDocument/2006/relationships/image" Target="../media/image33.png"/><Relationship Id="rId1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33.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27.png"/><Relationship Id="rId5" Type="http://schemas.openxmlformats.org/officeDocument/2006/relationships/image" Target="../media/image56.png"/><Relationship Id="rId10" Type="http://schemas.openxmlformats.org/officeDocument/2006/relationships/image" Target="../media/image32.svg"/><Relationship Id="rId4" Type="http://schemas.openxmlformats.org/officeDocument/2006/relationships/image" Target="../media/image46.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9.png"/><Relationship Id="rId7" Type="http://schemas.openxmlformats.org/officeDocument/2006/relationships/image" Target="../media/image61.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63.png"/><Relationship Id="rId7" Type="http://schemas.openxmlformats.org/officeDocument/2006/relationships/image" Target="../media/image61.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5.png"/><Relationship Id="rId7" Type="http://schemas.openxmlformats.org/officeDocument/2006/relationships/image" Target="../media/image61.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4.sv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28.svg"/></Relationships>
</file>

<file path=ppt/slides/_rels/slide3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76.png"/><Relationship Id="rId7" Type="http://schemas.openxmlformats.org/officeDocument/2006/relationships/image" Target="../media/image33.png"/><Relationship Id="rId12" Type="http://schemas.openxmlformats.org/officeDocument/2006/relationships/image" Target="../media/image26.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25.png"/><Relationship Id="rId5" Type="http://schemas.openxmlformats.org/officeDocument/2006/relationships/image" Target="../media/image37.png"/><Relationship Id="rId10" Type="http://schemas.openxmlformats.org/officeDocument/2006/relationships/image" Target="../media/image28.svg"/><Relationship Id="rId4" Type="http://schemas.openxmlformats.org/officeDocument/2006/relationships/image" Target="../media/image77.sv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78.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81.svg"/><Relationship Id="rId4" Type="http://schemas.openxmlformats.org/officeDocument/2006/relationships/image" Target="../media/image79.svg"/><Relationship Id="rId9"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8.sv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81.svg"/><Relationship Id="rId4" Type="http://schemas.openxmlformats.org/officeDocument/2006/relationships/image" Target="../media/image79.svg"/><Relationship Id="rId9"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8.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27.png"/><Relationship Id="rId5" Type="http://schemas.openxmlformats.org/officeDocument/2006/relationships/image" Target="../media/image84.png"/><Relationship Id="rId10" Type="http://schemas.openxmlformats.org/officeDocument/2006/relationships/image" Target="../media/image81.svg"/><Relationship Id="rId4" Type="http://schemas.openxmlformats.org/officeDocument/2006/relationships/image" Target="../media/image79.svg"/><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8.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27.png"/><Relationship Id="rId5" Type="http://schemas.openxmlformats.org/officeDocument/2006/relationships/image" Target="../media/image84.png"/><Relationship Id="rId10" Type="http://schemas.openxmlformats.org/officeDocument/2006/relationships/image" Target="../media/image87.svg"/><Relationship Id="rId4" Type="http://schemas.openxmlformats.org/officeDocument/2006/relationships/image" Target="../media/image79.sv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88.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81.svg"/><Relationship Id="rId4" Type="http://schemas.openxmlformats.org/officeDocument/2006/relationships/image" Target="../media/image89.svg"/><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29.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30.sv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93.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77.sv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1.sv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77.sv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29.png"/><Relationship Id="rId7"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55.svg"/><Relationship Id="rId4" Type="http://schemas.openxmlformats.org/officeDocument/2006/relationships/image" Target="../media/image30.svg"/><Relationship Id="rId9"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jp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34.svg"/><Relationship Id="rId4" Type="http://schemas.openxmlformats.org/officeDocument/2006/relationships/image" Target="../media/image30.svg"/><Relationship Id="rId9" Type="http://schemas.openxmlformats.org/officeDocument/2006/relationships/image" Target="../media/image33.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31.png"/><Relationship Id="rId12"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car driving on a road&#10;&#10;Description automatically generated with medium confidence">
            <a:extLst>
              <a:ext uri="{FF2B5EF4-FFF2-40B4-BE49-F238E27FC236}">
                <a16:creationId xmlns:a16="http://schemas.microsoft.com/office/drawing/2014/main" id="{E9EE07A4-F668-0994-E1B4-5EF63950C7E4}"/>
              </a:ext>
            </a:extLst>
          </p:cNvPr>
          <p:cNvPicPr>
            <a:picLocks noChangeAspect="1"/>
          </p:cNvPicPr>
          <p:nvPr/>
        </p:nvPicPr>
        <p:blipFill rotWithShape="1">
          <a:blip r:embed="rId3">
            <a:alphaModFix amt="50000"/>
          </a:blip>
          <a:srcRect t="842" b="14572"/>
          <a:stretch/>
        </p:blipFill>
        <p:spPr>
          <a:xfrm>
            <a:off x="-432806" y="1"/>
            <a:ext cx="13057612" cy="7344918"/>
          </a:xfrm>
          <a:prstGeom prst="rect">
            <a:avLst/>
          </a:prstGeom>
        </p:spPr>
      </p:pic>
      <p:sp>
        <p:nvSpPr>
          <p:cNvPr id="2" name="Title 1">
            <a:extLst>
              <a:ext uri="{FF2B5EF4-FFF2-40B4-BE49-F238E27FC236}">
                <a16:creationId xmlns:a16="http://schemas.microsoft.com/office/drawing/2014/main" id="{4CB75679-8B06-3C07-D915-2D98FCA79B5C}"/>
              </a:ext>
            </a:extLst>
          </p:cNvPr>
          <p:cNvSpPr>
            <a:spLocks noGrp="1"/>
          </p:cNvSpPr>
          <p:nvPr>
            <p:ph type="ctrTitle"/>
          </p:nvPr>
        </p:nvSpPr>
        <p:spPr>
          <a:xfrm>
            <a:off x="1524000" y="-466344"/>
            <a:ext cx="9144000" cy="2123278"/>
          </a:xfrm>
        </p:spPr>
        <p:txBody>
          <a:bodyPr vert="horz" lIns="91440" tIns="45720" rIns="91440" bIns="45720" rtlCol="0" anchor="b">
            <a:normAutofit/>
          </a:bodyPr>
          <a:lstStyle/>
          <a:p>
            <a:r>
              <a:rPr lang="en-US" dirty="0">
                <a:solidFill>
                  <a:srgbClr val="FFFFFF"/>
                </a:solidFill>
              </a:rPr>
              <a:t>The Data Behind EV Driving </a:t>
            </a:r>
          </a:p>
        </p:txBody>
      </p:sp>
      <p:sp>
        <p:nvSpPr>
          <p:cNvPr id="3" name="Subtitle 2">
            <a:extLst>
              <a:ext uri="{FF2B5EF4-FFF2-40B4-BE49-F238E27FC236}">
                <a16:creationId xmlns:a16="http://schemas.microsoft.com/office/drawing/2014/main" id="{728CB5F8-6B49-53EA-17A1-2EA7FDA0AE5A}"/>
              </a:ext>
            </a:extLst>
          </p:cNvPr>
          <p:cNvSpPr>
            <a:spLocks noGrp="1"/>
          </p:cNvSpPr>
          <p:nvPr>
            <p:ph type="subTitle" idx="1"/>
          </p:nvPr>
        </p:nvSpPr>
        <p:spPr>
          <a:xfrm>
            <a:off x="1524000" y="1656934"/>
            <a:ext cx="9144000" cy="1098395"/>
          </a:xfrm>
        </p:spPr>
        <p:txBody>
          <a:bodyPr vert="horz" lIns="91440" tIns="45720" rIns="91440" bIns="45720" rtlCol="0">
            <a:noAutofit/>
          </a:bodyPr>
          <a:lstStyle/>
          <a:p>
            <a:pPr>
              <a:spcBef>
                <a:spcPct val="0"/>
              </a:spcBef>
            </a:pPr>
            <a:r>
              <a:rPr lang="en-US" dirty="0">
                <a:solidFill>
                  <a:srgbClr val="FFFFFF"/>
                </a:solidFill>
                <a:latin typeface="+mj-lt"/>
                <a:ea typeface="+mj-ea"/>
                <a:cs typeface="+mj-cs"/>
              </a:rPr>
              <a:t>Debunking Common Electric Vehicle Myths</a:t>
            </a:r>
          </a:p>
        </p:txBody>
      </p:sp>
      <p:sp>
        <p:nvSpPr>
          <p:cNvPr id="4" name="TextBox 3">
            <a:extLst>
              <a:ext uri="{FF2B5EF4-FFF2-40B4-BE49-F238E27FC236}">
                <a16:creationId xmlns:a16="http://schemas.microsoft.com/office/drawing/2014/main" id="{01CDC758-E1A1-7A77-354D-7DCB0FD92BA7}"/>
              </a:ext>
            </a:extLst>
          </p:cNvPr>
          <p:cNvSpPr txBox="1"/>
          <p:nvPr/>
        </p:nvSpPr>
        <p:spPr>
          <a:xfrm>
            <a:off x="3932139" y="5523190"/>
            <a:ext cx="4327723" cy="1077218"/>
          </a:xfrm>
          <a:prstGeom prst="rect">
            <a:avLst/>
          </a:prstGeom>
          <a:noFill/>
        </p:spPr>
        <p:txBody>
          <a:bodyPr wrap="none" rtlCol="0">
            <a:spAutoFit/>
          </a:bodyPr>
          <a:lstStyle/>
          <a:p>
            <a:pPr algn="ctr">
              <a:spcAft>
                <a:spcPts val="600"/>
              </a:spcAft>
            </a:pPr>
            <a:r>
              <a:rPr lang="en-US" dirty="0"/>
              <a:t>NYC Data Science Academy – Python Project</a:t>
            </a:r>
            <a:endParaRPr lang="en-US" b="1"/>
          </a:p>
          <a:p>
            <a:pPr algn="ctr">
              <a:spcAft>
                <a:spcPts val="600"/>
              </a:spcAft>
            </a:pPr>
            <a:r>
              <a:rPr lang="en-US" dirty="0"/>
              <a:t>December 23, 2022</a:t>
            </a:r>
            <a:endParaRPr lang="en-US" b="1"/>
          </a:p>
          <a:p>
            <a:pPr algn="ctr">
              <a:spcAft>
                <a:spcPts val="600"/>
              </a:spcAft>
            </a:pPr>
            <a:r>
              <a:rPr lang="en-US" b="1" dirty="0"/>
              <a:t>Brian Ralston</a:t>
            </a:r>
            <a:endParaRPr lang="en-US" b="1"/>
          </a:p>
        </p:txBody>
      </p:sp>
    </p:spTree>
    <p:extLst>
      <p:ext uri="{BB962C8B-B14F-4D97-AF65-F5344CB8AC3E}">
        <p14:creationId xmlns:p14="http://schemas.microsoft.com/office/powerpoint/2010/main" val="32690215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t>1,092 Trips</a:t>
            </a:r>
          </a:p>
        </p:txBody>
      </p:sp>
    </p:spTree>
    <p:extLst>
      <p:ext uri="{BB962C8B-B14F-4D97-AF65-F5344CB8AC3E}">
        <p14:creationId xmlns:p14="http://schemas.microsoft.com/office/powerpoint/2010/main" val="1078839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t>23°F - 100°F</a:t>
            </a:r>
          </a:p>
        </p:txBody>
      </p:sp>
      <p:pic>
        <p:nvPicPr>
          <p:cNvPr id="13" name="Graphic 12">
            <a:extLst>
              <a:ext uri="{FF2B5EF4-FFF2-40B4-BE49-F238E27FC236}">
                <a16:creationId xmlns:a16="http://schemas.microsoft.com/office/drawing/2014/main" id="{CA147BB6-3914-224D-44F3-D3C30815C6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21228" y="313080"/>
            <a:ext cx="2262279" cy="2262279"/>
          </a:xfrm>
          <a:prstGeom prst="rect">
            <a:avLst/>
          </a:prstGeom>
        </p:spPr>
      </p:pic>
    </p:spTree>
    <p:extLst>
      <p:ext uri="{BB962C8B-B14F-4D97-AF65-F5344CB8AC3E}">
        <p14:creationId xmlns:p14="http://schemas.microsoft.com/office/powerpoint/2010/main" val="2088238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Tree>
    <p:extLst>
      <p:ext uri="{BB962C8B-B14F-4D97-AF65-F5344CB8AC3E}">
        <p14:creationId xmlns:p14="http://schemas.microsoft.com/office/powerpoint/2010/main" val="2318011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3280" cy="338328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t>4,251 kWh</a:t>
            </a:r>
          </a:p>
        </p:txBody>
      </p:sp>
    </p:spTree>
    <p:extLst>
      <p:ext uri="{BB962C8B-B14F-4D97-AF65-F5344CB8AC3E}">
        <p14:creationId xmlns:p14="http://schemas.microsoft.com/office/powerpoint/2010/main" val="620765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1188720" cy="118872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solidFill>
                  <a:schemeClr val="bg2">
                    <a:lumMod val="75000"/>
                  </a:schemeClr>
                </a:solidFill>
              </a:rPr>
              <a:t>4,251 kWh</a:t>
            </a:r>
          </a:p>
        </p:txBody>
      </p:sp>
      <p:sp>
        <p:nvSpPr>
          <p:cNvPr id="15" name="TextBox 14">
            <a:extLst>
              <a:ext uri="{FF2B5EF4-FFF2-40B4-BE49-F238E27FC236}">
                <a16:creationId xmlns:a16="http://schemas.microsoft.com/office/drawing/2014/main" id="{75A3E637-CBDB-1C40-9E6A-B41A4E87C7AB}"/>
              </a:ext>
            </a:extLst>
          </p:cNvPr>
          <p:cNvSpPr txBox="1"/>
          <p:nvPr/>
        </p:nvSpPr>
        <p:spPr>
          <a:xfrm>
            <a:off x="4180546" y="4087789"/>
            <a:ext cx="2670083" cy="2018694"/>
          </a:xfrm>
          <a:prstGeom prst="rect">
            <a:avLst/>
          </a:prstGeom>
          <a:noFill/>
        </p:spPr>
        <p:txBody>
          <a:bodyPr wrap="square" rtlCol="0">
            <a:spAutoFit/>
          </a:bodyPr>
          <a:lstStyle/>
          <a:p>
            <a:pPr>
              <a:lnSpc>
                <a:spcPct val="150000"/>
              </a:lnSpc>
            </a:pPr>
            <a:r>
              <a:rPr lang="en-US" sz="4400" dirty="0"/>
              <a:t>3.69 </a:t>
            </a:r>
            <a:r>
              <a:rPr lang="en-US" sz="4400" baseline="-25000" dirty="0"/>
              <a:t>trips/day</a:t>
            </a:r>
          </a:p>
          <a:p>
            <a:pPr>
              <a:lnSpc>
                <a:spcPct val="150000"/>
              </a:lnSpc>
            </a:pPr>
            <a:r>
              <a:rPr lang="en-US" sz="4400" dirty="0"/>
              <a:t>67.4 </a:t>
            </a:r>
            <a:r>
              <a:rPr lang="en-US" sz="4400" baseline="-25000" dirty="0"/>
              <a:t>mi/day</a:t>
            </a:r>
          </a:p>
        </p:txBody>
      </p:sp>
    </p:spTree>
    <p:extLst>
      <p:ext uri="{BB962C8B-B14F-4D97-AF65-F5344CB8AC3E}">
        <p14:creationId xmlns:p14="http://schemas.microsoft.com/office/powerpoint/2010/main" val="3381507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CBACFD-8C94-B6EF-0848-C11297C68BF4}"/>
              </a:ext>
            </a:extLst>
          </p:cNvPr>
          <p:cNvSpPr txBox="1"/>
          <p:nvPr/>
        </p:nvSpPr>
        <p:spPr>
          <a:xfrm>
            <a:off x="836676" y="321513"/>
            <a:ext cx="10515600"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u="sng" kern="1200" dirty="0">
                <a:solidFill>
                  <a:schemeClr val="tx1"/>
                </a:solidFill>
                <a:latin typeface="+mj-lt"/>
                <a:ea typeface="+mj-ea"/>
                <a:cs typeface="+mj-cs"/>
              </a:rPr>
              <a:t>Myth #1</a:t>
            </a:r>
            <a:r>
              <a:rPr lang="en-US" sz="3600" b="1" kern="1200" dirty="0">
                <a:solidFill>
                  <a:schemeClr val="tx1"/>
                </a:solidFill>
                <a:latin typeface="+mj-lt"/>
                <a:ea typeface="+mj-ea"/>
                <a:cs typeface="+mj-cs"/>
              </a:rPr>
              <a:t>:</a:t>
            </a:r>
            <a:r>
              <a:rPr lang="en-US" sz="3600" kern="1200" dirty="0">
                <a:solidFill>
                  <a:schemeClr val="tx1"/>
                </a:solidFill>
                <a:latin typeface="+mj-lt"/>
                <a:ea typeface="+mj-ea"/>
                <a:cs typeface="+mj-cs"/>
              </a:rPr>
              <a:t> EV’s can’t drive very far, and I’ll get stranded on the side of the road</a:t>
            </a:r>
          </a:p>
        </p:txBody>
      </p:sp>
      <p:pic>
        <p:nvPicPr>
          <p:cNvPr id="2" name="Graphic 1">
            <a:extLst>
              <a:ext uri="{FF2B5EF4-FFF2-40B4-BE49-F238E27FC236}">
                <a16:creationId xmlns:a16="http://schemas.microsoft.com/office/drawing/2014/main" id="{CE6F43E0-F890-9B04-6CEB-710CF18FE8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4396" y="1827396"/>
            <a:ext cx="3203208" cy="3203208"/>
          </a:xfrm>
          <a:prstGeom prst="rect">
            <a:avLst/>
          </a:prstGeom>
        </p:spPr>
      </p:pic>
    </p:spTree>
    <p:extLst>
      <p:ext uri="{BB962C8B-B14F-4D97-AF65-F5344CB8AC3E}">
        <p14:creationId xmlns:p14="http://schemas.microsoft.com/office/powerpoint/2010/main" val="3236258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67B5A02-4433-7C7C-53F5-F564485E7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8861" y="2424701"/>
            <a:ext cx="1828800" cy="1828800"/>
          </a:xfrm>
          <a:prstGeom prst="rect">
            <a:avLst/>
          </a:prstGeom>
        </p:spPr>
      </p:pic>
      <p:pic>
        <p:nvPicPr>
          <p:cNvPr id="18" name="Graphic 17">
            <a:extLst>
              <a:ext uri="{FF2B5EF4-FFF2-40B4-BE49-F238E27FC236}">
                <a16:creationId xmlns:a16="http://schemas.microsoft.com/office/drawing/2014/main" id="{F65ECAB1-2367-D632-C75D-123466C0F3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1063" y="2604499"/>
            <a:ext cx="1828800" cy="1828800"/>
          </a:xfrm>
          <a:prstGeom prst="rect">
            <a:avLst/>
          </a:prstGeom>
        </p:spPr>
      </p:pic>
      <p:sp>
        <p:nvSpPr>
          <p:cNvPr id="19" name="TextBox 18">
            <a:extLst>
              <a:ext uri="{FF2B5EF4-FFF2-40B4-BE49-F238E27FC236}">
                <a16:creationId xmlns:a16="http://schemas.microsoft.com/office/drawing/2014/main" id="{D014B262-DD0D-2A31-1493-D57B1C42FA8F}"/>
              </a:ext>
            </a:extLst>
          </p:cNvPr>
          <p:cNvSpPr txBox="1"/>
          <p:nvPr/>
        </p:nvSpPr>
        <p:spPr>
          <a:xfrm>
            <a:off x="7021290" y="4253501"/>
            <a:ext cx="3541034" cy="923330"/>
          </a:xfrm>
          <a:prstGeom prst="rect">
            <a:avLst/>
          </a:prstGeom>
          <a:noFill/>
        </p:spPr>
        <p:txBody>
          <a:bodyPr wrap="none" rtlCol="0">
            <a:spAutoFit/>
          </a:bodyPr>
          <a:lstStyle/>
          <a:p>
            <a:r>
              <a:rPr lang="en-US" dirty="0"/>
              <a:t>Avg start of trip: 73%</a:t>
            </a:r>
          </a:p>
          <a:p>
            <a:r>
              <a:rPr lang="en-US" dirty="0"/>
              <a:t>Avg start of trip: 219 miles of range</a:t>
            </a:r>
          </a:p>
          <a:p>
            <a:r>
              <a:rPr lang="en-US" dirty="0"/>
              <a:t>Avg end of trip: 199 miles of range</a:t>
            </a:r>
          </a:p>
        </p:txBody>
      </p:sp>
      <p:sp>
        <p:nvSpPr>
          <p:cNvPr id="20" name="TextBox 19">
            <a:extLst>
              <a:ext uri="{FF2B5EF4-FFF2-40B4-BE49-F238E27FC236}">
                <a16:creationId xmlns:a16="http://schemas.microsoft.com/office/drawing/2014/main" id="{9A3B66D8-DF51-9276-E939-DB44D105DFA1}"/>
              </a:ext>
            </a:extLst>
          </p:cNvPr>
          <p:cNvSpPr txBox="1"/>
          <p:nvPr/>
        </p:nvSpPr>
        <p:spPr>
          <a:xfrm>
            <a:off x="2499805" y="4253501"/>
            <a:ext cx="3506912" cy="923330"/>
          </a:xfrm>
          <a:prstGeom prst="rect">
            <a:avLst/>
          </a:prstGeom>
          <a:noFill/>
        </p:spPr>
        <p:txBody>
          <a:bodyPr wrap="square" rtlCol="0">
            <a:spAutoFit/>
          </a:bodyPr>
          <a:lstStyle/>
          <a:p>
            <a:r>
              <a:rPr lang="en-US" dirty="0"/>
              <a:t>Longest Trip: 177 miles</a:t>
            </a:r>
          </a:p>
          <a:p>
            <a:r>
              <a:rPr lang="en-US" dirty="0"/>
              <a:t>Largest Distance in a day: 352 Miles</a:t>
            </a:r>
          </a:p>
          <a:p>
            <a:r>
              <a:rPr lang="en-US" dirty="0"/>
              <a:t>Avg Distance per day: 67.4 miles</a:t>
            </a:r>
          </a:p>
        </p:txBody>
      </p:sp>
      <p:sp>
        <p:nvSpPr>
          <p:cNvPr id="23" name="TextBox 22">
            <a:extLst>
              <a:ext uri="{FF2B5EF4-FFF2-40B4-BE49-F238E27FC236}">
                <a16:creationId xmlns:a16="http://schemas.microsoft.com/office/drawing/2014/main" id="{55627FAF-607D-C7A1-1893-0B1D685063A0}"/>
              </a:ext>
            </a:extLst>
          </p:cNvPr>
          <p:cNvSpPr txBox="1"/>
          <p:nvPr/>
        </p:nvSpPr>
        <p:spPr>
          <a:xfrm>
            <a:off x="1731827" y="321513"/>
            <a:ext cx="8728346"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u="sng" kern="1200" dirty="0">
                <a:solidFill>
                  <a:schemeClr val="tx1"/>
                </a:solidFill>
                <a:latin typeface="+mj-lt"/>
                <a:ea typeface="+mj-ea"/>
                <a:cs typeface="+mj-cs"/>
              </a:rPr>
              <a:t>Myth #1</a:t>
            </a:r>
            <a:r>
              <a:rPr lang="en-US" sz="3200" b="1" kern="1200" dirty="0">
                <a:solidFill>
                  <a:schemeClr val="tx1"/>
                </a:solidFill>
                <a:latin typeface="+mj-lt"/>
                <a:ea typeface="+mj-ea"/>
                <a:cs typeface="+mj-cs"/>
              </a:rPr>
              <a:t>:</a:t>
            </a:r>
            <a:r>
              <a:rPr lang="en-US" sz="3200" kern="1200" dirty="0">
                <a:solidFill>
                  <a:schemeClr val="tx1"/>
                </a:solidFill>
                <a:latin typeface="+mj-lt"/>
                <a:ea typeface="+mj-ea"/>
                <a:cs typeface="+mj-cs"/>
              </a:rPr>
              <a:t> EV’s can’t drive very far, and I’ll get stranded on the side of the road</a:t>
            </a:r>
          </a:p>
        </p:txBody>
      </p:sp>
      <p:pic>
        <p:nvPicPr>
          <p:cNvPr id="25" name="Graphic 24">
            <a:extLst>
              <a:ext uri="{FF2B5EF4-FFF2-40B4-BE49-F238E27FC236}">
                <a16:creationId xmlns:a16="http://schemas.microsoft.com/office/drawing/2014/main" id="{0E3B361A-E63E-30F8-9C5B-E8E6797419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351" y="146227"/>
            <a:ext cx="1681169" cy="1681169"/>
          </a:xfrm>
          <a:prstGeom prst="rect">
            <a:avLst/>
          </a:prstGeom>
        </p:spPr>
      </p:pic>
    </p:spTree>
    <p:extLst>
      <p:ext uri="{BB962C8B-B14F-4D97-AF65-F5344CB8AC3E}">
        <p14:creationId xmlns:p14="http://schemas.microsoft.com/office/powerpoint/2010/main" val="977815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56C145F-B66A-C9F1-9240-9CD7F16D74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205" y="5548045"/>
            <a:ext cx="942893" cy="942893"/>
          </a:xfrm>
          <a:prstGeom prst="rect">
            <a:avLst/>
          </a:prstGeom>
        </p:spPr>
      </p:pic>
      <p:sp>
        <p:nvSpPr>
          <p:cNvPr id="10" name="TextBox 9">
            <a:extLst>
              <a:ext uri="{FF2B5EF4-FFF2-40B4-BE49-F238E27FC236}">
                <a16:creationId xmlns:a16="http://schemas.microsoft.com/office/drawing/2014/main" id="{D149990B-297B-A57C-9FC7-80A205B0B809}"/>
              </a:ext>
            </a:extLst>
          </p:cNvPr>
          <p:cNvSpPr txBox="1"/>
          <p:nvPr/>
        </p:nvSpPr>
        <p:spPr>
          <a:xfrm>
            <a:off x="836676" y="321513"/>
            <a:ext cx="10515600"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latin typeface="+mj-lt"/>
                <a:ea typeface="+mj-ea"/>
                <a:cs typeface="+mj-cs"/>
              </a:rPr>
              <a:t>How efficient is my car?</a:t>
            </a:r>
            <a:endParaRPr lang="en-US" sz="3600" b="1" kern="1200" dirty="0">
              <a:solidFill>
                <a:schemeClr val="tx1"/>
              </a:solidFill>
              <a:latin typeface="+mj-lt"/>
              <a:ea typeface="+mj-ea"/>
              <a:cs typeface="+mj-cs"/>
            </a:endParaRPr>
          </a:p>
        </p:txBody>
      </p:sp>
      <p:pic>
        <p:nvPicPr>
          <p:cNvPr id="12" name="Graphic 11">
            <a:extLst>
              <a:ext uri="{FF2B5EF4-FFF2-40B4-BE49-F238E27FC236}">
                <a16:creationId xmlns:a16="http://schemas.microsoft.com/office/drawing/2014/main" id="{C04FA5D9-073A-14D3-9449-1863D8C076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1476" y="2286000"/>
            <a:ext cx="2286000" cy="2286000"/>
          </a:xfrm>
          <a:prstGeom prst="rect">
            <a:avLst/>
          </a:prstGeom>
        </p:spPr>
      </p:pic>
      <p:sp>
        <p:nvSpPr>
          <p:cNvPr id="13" name="TextBox 12">
            <a:extLst>
              <a:ext uri="{FF2B5EF4-FFF2-40B4-BE49-F238E27FC236}">
                <a16:creationId xmlns:a16="http://schemas.microsoft.com/office/drawing/2014/main" id="{9A231806-8D10-DA0F-D93C-1455A726BA03}"/>
              </a:ext>
            </a:extLst>
          </p:cNvPr>
          <p:cNvSpPr txBox="1"/>
          <p:nvPr/>
        </p:nvSpPr>
        <p:spPr>
          <a:xfrm>
            <a:off x="5603110" y="4202668"/>
            <a:ext cx="1287532" cy="369332"/>
          </a:xfrm>
          <a:prstGeom prst="rect">
            <a:avLst/>
          </a:prstGeom>
          <a:noFill/>
        </p:spPr>
        <p:txBody>
          <a:bodyPr wrap="none" rtlCol="0">
            <a:spAutoFit/>
          </a:bodyPr>
          <a:lstStyle/>
          <a:p>
            <a:r>
              <a:rPr lang="en-US" dirty="0"/>
              <a:t>4.5 mi/kWh</a:t>
            </a:r>
          </a:p>
        </p:txBody>
      </p:sp>
      <p:pic>
        <p:nvPicPr>
          <p:cNvPr id="14" name="Graphic 13">
            <a:extLst>
              <a:ext uri="{FF2B5EF4-FFF2-40B4-BE49-F238E27FC236}">
                <a16:creationId xmlns:a16="http://schemas.microsoft.com/office/drawing/2014/main" id="{31399C2C-2FC2-CFF0-84AE-10B38ADDAD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0873" y="2361868"/>
            <a:ext cx="2262279" cy="2262279"/>
          </a:xfrm>
          <a:prstGeom prst="rect">
            <a:avLst/>
          </a:prstGeom>
        </p:spPr>
      </p:pic>
      <p:pic>
        <p:nvPicPr>
          <p:cNvPr id="15" name="Graphic 14">
            <a:extLst>
              <a:ext uri="{FF2B5EF4-FFF2-40B4-BE49-F238E27FC236}">
                <a16:creationId xmlns:a16="http://schemas.microsoft.com/office/drawing/2014/main" id="{552EFAF9-9B20-94D5-D104-75D9792CD3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39868" y="2219743"/>
            <a:ext cx="2414016" cy="2414016"/>
          </a:xfrm>
          <a:prstGeom prst="rect">
            <a:avLst/>
          </a:prstGeom>
        </p:spPr>
      </p:pic>
      <p:pic>
        <p:nvPicPr>
          <p:cNvPr id="16" name="Graphic 15">
            <a:extLst>
              <a:ext uri="{FF2B5EF4-FFF2-40B4-BE49-F238E27FC236}">
                <a16:creationId xmlns:a16="http://schemas.microsoft.com/office/drawing/2014/main" id="{DE006B01-5168-D13A-F387-8976A3F5A0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8574" y="2312908"/>
            <a:ext cx="2227687" cy="2227687"/>
          </a:xfrm>
          <a:prstGeom prst="rect">
            <a:avLst/>
          </a:prstGeom>
        </p:spPr>
      </p:pic>
    </p:spTree>
    <p:extLst>
      <p:ext uri="{BB962C8B-B14F-4D97-AF65-F5344CB8AC3E}">
        <p14:creationId xmlns:p14="http://schemas.microsoft.com/office/powerpoint/2010/main" val="50893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0-#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12"/>
                                        </p:tgtEl>
                                        <p:attrNameLst>
                                          <p:attrName>ppt_x</p:attrName>
                                        </p:attrNameLst>
                                      </p:cBhvr>
                                      <p:tavLst>
                                        <p:tav tm="0">
                                          <p:val>
                                            <p:strVal val="ppt_x"/>
                                          </p:val>
                                        </p:tav>
                                        <p:tav tm="100000">
                                          <p:val>
                                            <p:strVal val="1+ppt_w/2"/>
                                          </p:val>
                                        </p:tav>
                                      </p:tavLst>
                                    </p:anim>
                                    <p:anim calcmode="lin" valueType="num">
                                      <p:cBhvr additive="base">
                                        <p:cTn id="17" dur="1000"/>
                                        <p:tgtEl>
                                          <p:spTgt spid="12"/>
                                        </p:tgtEl>
                                        <p:attrNameLst>
                                          <p:attrName>ppt_y</p:attrName>
                                        </p:attrNameLst>
                                      </p:cBhvr>
                                      <p:tavLst>
                                        <p:tav tm="0">
                                          <p:val>
                                            <p:strVal val="ppt_y"/>
                                          </p:val>
                                        </p:tav>
                                        <p:tav tm="100000">
                                          <p:val>
                                            <p:strVal val="ppt_y"/>
                                          </p:val>
                                        </p:tav>
                                      </p:tavLst>
                                    </p:anim>
                                    <p:set>
                                      <p:cBhvr>
                                        <p:cTn id="18" dur="1" fill="hold">
                                          <p:stCondLst>
                                            <p:cond delay="999"/>
                                          </p:stCondLst>
                                        </p:cTn>
                                        <p:tgtEl>
                                          <p:spTgt spid="12"/>
                                        </p:tgtEl>
                                        <p:attrNameLst>
                                          <p:attrName>style.visibility</p:attrName>
                                        </p:attrNameLst>
                                      </p:cBhvr>
                                      <p:to>
                                        <p:strVal val="hidden"/>
                                      </p:to>
                                    </p:set>
                                  </p:childTnLst>
                                </p:cTn>
                              </p:par>
                              <p:par>
                                <p:cTn id="19" presetID="2" presetClass="exit" presetSubtype="2" fill="hold" grpId="1" nodeType="withEffect">
                                  <p:stCondLst>
                                    <p:cond delay="0"/>
                                  </p:stCondLst>
                                  <p:childTnLst>
                                    <p:anim calcmode="lin" valueType="num">
                                      <p:cBhvr additive="base">
                                        <p:cTn id="20" dur="1000"/>
                                        <p:tgtEl>
                                          <p:spTgt spid="13"/>
                                        </p:tgtEl>
                                        <p:attrNameLst>
                                          <p:attrName>ppt_x</p:attrName>
                                        </p:attrNameLst>
                                      </p:cBhvr>
                                      <p:tavLst>
                                        <p:tav tm="0">
                                          <p:val>
                                            <p:strVal val="ppt_x"/>
                                          </p:val>
                                        </p:tav>
                                        <p:tav tm="100000">
                                          <p:val>
                                            <p:strVal val="1+ppt_w/2"/>
                                          </p:val>
                                        </p:tav>
                                      </p:tavLst>
                                    </p:anim>
                                    <p:anim calcmode="lin" valueType="num">
                                      <p:cBhvr additive="base">
                                        <p:cTn id="21" dur="1000"/>
                                        <p:tgtEl>
                                          <p:spTgt spid="13"/>
                                        </p:tgtEl>
                                        <p:attrNameLst>
                                          <p:attrName>ppt_y</p:attrName>
                                        </p:attrNameLst>
                                      </p:cBhvr>
                                      <p:tavLst>
                                        <p:tav tm="0">
                                          <p:val>
                                            <p:strVal val="ppt_y"/>
                                          </p:val>
                                        </p:tav>
                                        <p:tav tm="100000">
                                          <p:val>
                                            <p:strVal val="ppt_y"/>
                                          </p:val>
                                        </p:tav>
                                      </p:tavLst>
                                    </p:anim>
                                    <p:set>
                                      <p:cBhvr>
                                        <p:cTn id="22" dur="1" fill="hold">
                                          <p:stCondLst>
                                            <p:cond delay="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ADB4D-0A1B-A65C-EDD2-21CEFBA7E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12192000" cy="361473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4192C29-E539-046E-7E37-EB3E97FF3F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205" y="5548045"/>
            <a:ext cx="942893" cy="942893"/>
          </a:xfrm>
          <a:prstGeom prst="rect">
            <a:avLst/>
          </a:prstGeom>
        </p:spPr>
      </p:pic>
    </p:spTree>
    <p:extLst>
      <p:ext uri="{BB962C8B-B14F-4D97-AF65-F5344CB8AC3E}">
        <p14:creationId xmlns:p14="http://schemas.microsoft.com/office/powerpoint/2010/main" val="948957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Freeform: Shape 717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1" name="Rectangle 718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Rectangle 718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Freeform: Shape 718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87" name="Isosceles Triangle 718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id="{4CDFED1C-DC0F-E32E-B886-BA4FB5CB20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52475" y="643467"/>
            <a:ext cx="528705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189" name="Isosceles Triangle 718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F4826EC4-B87D-F0AB-FCD2-B19C225EBF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pic>
        <p:nvPicPr>
          <p:cNvPr id="10" name="Graphic 9">
            <a:extLst>
              <a:ext uri="{FF2B5EF4-FFF2-40B4-BE49-F238E27FC236}">
                <a16:creationId xmlns:a16="http://schemas.microsoft.com/office/drawing/2014/main" id="{6334343B-5946-F97A-BE57-979B68FFDB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8400" y="2009577"/>
            <a:ext cx="1696720" cy="1696720"/>
          </a:xfrm>
          <a:prstGeom prst="rect">
            <a:avLst/>
          </a:prstGeom>
        </p:spPr>
      </p:pic>
      <p:pic>
        <p:nvPicPr>
          <p:cNvPr id="12" name="Picture 11" descr="A picture containing indoor, food, meal&#10;&#10;Description automatically generated">
            <a:extLst>
              <a:ext uri="{FF2B5EF4-FFF2-40B4-BE49-F238E27FC236}">
                <a16:creationId xmlns:a16="http://schemas.microsoft.com/office/drawing/2014/main" id="{789864C5-9FB9-13FB-64FB-F4913A329712}"/>
              </a:ext>
            </a:extLst>
          </p:cNvPr>
          <p:cNvPicPr>
            <a:picLocks noChangeAspect="1"/>
          </p:cNvPicPr>
          <p:nvPr/>
        </p:nvPicPr>
        <p:blipFill>
          <a:blip r:embed="rId8"/>
          <a:stretch>
            <a:fillRect/>
          </a:stretch>
        </p:blipFill>
        <p:spPr>
          <a:xfrm rot="5400000">
            <a:off x="5411252" y="2278120"/>
            <a:ext cx="831014" cy="623261"/>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48699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Network connection abstract against a white background">
            <a:extLst>
              <a:ext uri="{FF2B5EF4-FFF2-40B4-BE49-F238E27FC236}">
                <a16:creationId xmlns:a16="http://schemas.microsoft.com/office/drawing/2014/main" id="{D13A7C6D-4422-A217-DE38-5390BB2DC22D}"/>
              </a:ext>
            </a:extLst>
          </p:cNvPr>
          <p:cNvPicPr>
            <a:picLocks noChangeAspect="1"/>
          </p:cNvPicPr>
          <p:nvPr/>
        </p:nvPicPr>
        <p:blipFill rotWithShape="1">
          <a:blip r:embed="rId3">
            <a:alphaModFix amt="35000"/>
          </a:blip>
          <a:srcRect t="15441"/>
          <a:stretch/>
        </p:blipFill>
        <p:spPr>
          <a:xfrm>
            <a:off x="0" y="0"/>
            <a:ext cx="12192000" cy="6866259"/>
          </a:xfrm>
          <a:prstGeom prst="rect">
            <a:avLst/>
          </a:prstGeom>
        </p:spPr>
      </p:pic>
      <p:pic>
        <p:nvPicPr>
          <p:cNvPr id="5" name="Graphic 4">
            <a:extLst>
              <a:ext uri="{FF2B5EF4-FFF2-40B4-BE49-F238E27FC236}">
                <a16:creationId xmlns:a16="http://schemas.microsoft.com/office/drawing/2014/main" id="{98142F38-799B-A726-1225-C7EF3FA7D7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0632" y="4462272"/>
            <a:ext cx="1828800" cy="1828800"/>
          </a:xfrm>
          <a:prstGeom prst="rect">
            <a:avLst/>
          </a:prstGeom>
        </p:spPr>
      </p:pic>
      <p:pic>
        <p:nvPicPr>
          <p:cNvPr id="7" name="Graphic 6">
            <a:extLst>
              <a:ext uri="{FF2B5EF4-FFF2-40B4-BE49-F238E27FC236}">
                <a16:creationId xmlns:a16="http://schemas.microsoft.com/office/drawing/2014/main" id="{D93CDFF1-AB96-3803-DF44-CC2C36C578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06712" y="2039112"/>
            <a:ext cx="1828800" cy="1828800"/>
          </a:xfrm>
          <a:prstGeom prst="rect">
            <a:avLst/>
          </a:prstGeom>
        </p:spPr>
      </p:pic>
      <p:pic>
        <p:nvPicPr>
          <p:cNvPr id="9" name="Graphic 8">
            <a:extLst>
              <a:ext uri="{FF2B5EF4-FFF2-40B4-BE49-F238E27FC236}">
                <a16:creationId xmlns:a16="http://schemas.microsoft.com/office/drawing/2014/main" id="{9EE1CE2F-FAD4-74E7-FAE6-AEF4132F5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6712" y="4462272"/>
            <a:ext cx="1828800" cy="1828800"/>
          </a:xfrm>
          <a:prstGeom prst="rect">
            <a:avLst/>
          </a:prstGeom>
        </p:spPr>
      </p:pic>
      <p:pic>
        <p:nvPicPr>
          <p:cNvPr id="11" name="Graphic 10">
            <a:extLst>
              <a:ext uri="{FF2B5EF4-FFF2-40B4-BE49-F238E27FC236}">
                <a16:creationId xmlns:a16="http://schemas.microsoft.com/office/drawing/2014/main" id="{8B2270DD-345D-47E7-8025-882BDE1FE1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0632" y="2039112"/>
            <a:ext cx="1828800" cy="1828800"/>
          </a:xfrm>
          <a:prstGeom prst="rect">
            <a:avLst/>
          </a:prstGeom>
        </p:spPr>
      </p:pic>
      <p:pic>
        <p:nvPicPr>
          <p:cNvPr id="13" name="Graphic 12">
            <a:extLst>
              <a:ext uri="{FF2B5EF4-FFF2-40B4-BE49-F238E27FC236}">
                <a16:creationId xmlns:a16="http://schemas.microsoft.com/office/drawing/2014/main" id="{E397416B-8366-8001-DE57-D096AF093F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45992" y="4462272"/>
            <a:ext cx="1828800" cy="1828800"/>
          </a:xfrm>
          <a:prstGeom prst="rect">
            <a:avLst/>
          </a:prstGeom>
        </p:spPr>
      </p:pic>
      <p:pic>
        <p:nvPicPr>
          <p:cNvPr id="15" name="Graphic 14">
            <a:extLst>
              <a:ext uri="{FF2B5EF4-FFF2-40B4-BE49-F238E27FC236}">
                <a16:creationId xmlns:a16="http://schemas.microsoft.com/office/drawing/2014/main" id="{0211AD28-23E8-BC27-455A-9584DD3C0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5992" y="2039112"/>
            <a:ext cx="1828800" cy="1828800"/>
          </a:xfrm>
          <a:prstGeom prst="rect">
            <a:avLst/>
          </a:prstGeom>
        </p:spPr>
      </p:pic>
      <p:pic>
        <p:nvPicPr>
          <p:cNvPr id="17" name="Graphic 16">
            <a:extLst>
              <a:ext uri="{FF2B5EF4-FFF2-40B4-BE49-F238E27FC236}">
                <a16:creationId xmlns:a16="http://schemas.microsoft.com/office/drawing/2014/main" id="{4E6E92FF-2C85-C2D4-392C-DF186339009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9912" y="4462272"/>
            <a:ext cx="1828800" cy="1828800"/>
          </a:xfrm>
          <a:prstGeom prst="rect">
            <a:avLst/>
          </a:prstGeom>
        </p:spPr>
      </p:pic>
      <p:pic>
        <p:nvPicPr>
          <p:cNvPr id="19" name="Graphic 18">
            <a:extLst>
              <a:ext uri="{FF2B5EF4-FFF2-40B4-BE49-F238E27FC236}">
                <a16:creationId xmlns:a16="http://schemas.microsoft.com/office/drawing/2014/main" id="{028C88EC-790F-713A-3C68-157C10ABF5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912" y="2039112"/>
            <a:ext cx="1828800" cy="1828800"/>
          </a:xfrm>
          <a:prstGeom prst="rect">
            <a:avLst/>
          </a:prstGeom>
        </p:spPr>
      </p:pic>
      <p:sp>
        <p:nvSpPr>
          <p:cNvPr id="22" name="Title 1">
            <a:extLst>
              <a:ext uri="{FF2B5EF4-FFF2-40B4-BE49-F238E27FC236}">
                <a16:creationId xmlns:a16="http://schemas.microsoft.com/office/drawing/2014/main" id="{1E357D1C-D68D-3BDF-B1C0-A9CA4164199B}"/>
              </a:ext>
            </a:extLst>
          </p:cNvPr>
          <p:cNvSpPr txBox="1">
            <a:spLocks/>
          </p:cNvSpPr>
          <p:nvPr/>
        </p:nvSpPr>
        <p:spPr>
          <a:xfrm>
            <a:off x="3887724" y="574202"/>
            <a:ext cx="4416552" cy="870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Internet of Things</a:t>
            </a:r>
          </a:p>
        </p:txBody>
      </p:sp>
    </p:spTree>
    <p:extLst>
      <p:ext uri="{BB962C8B-B14F-4D97-AF65-F5344CB8AC3E}">
        <p14:creationId xmlns:p14="http://schemas.microsoft.com/office/powerpoint/2010/main" val="204404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1" name="Rectangle 51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3" name="Freeform: Shape 51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Rectangle 51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Rectangle 51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Freeform: Shape 51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41" name="Isosceles Triangle 51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a:extLst>
              <a:ext uri="{FF2B5EF4-FFF2-40B4-BE49-F238E27FC236}">
                <a16:creationId xmlns:a16="http://schemas.microsoft.com/office/drawing/2014/main" id="{46A8D32B-80E7-86FC-C6AA-8A21DA04CB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68860" y="643467"/>
            <a:ext cx="525427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143" name="Isosceles Triangle 51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6476D86-1063-D8DD-23D7-85B6D5A81B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pic>
        <p:nvPicPr>
          <p:cNvPr id="6" name="Graphic 5">
            <a:extLst>
              <a:ext uri="{FF2B5EF4-FFF2-40B4-BE49-F238E27FC236}">
                <a16:creationId xmlns:a16="http://schemas.microsoft.com/office/drawing/2014/main" id="{0C2BB381-0CB6-E556-C89F-918C85019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2489" y="1567832"/>
            <a:ext cx="1696720" cy="1696720"/>
          </a:xfrm>
          <a:prstGeom prst="rect">
            <a:avLst/>
          </a:prstGeom>
        </p:spPr>
      </p:pic>
      <p:pic>
        <p:nvPicPr>
          <p:cNvPr id="8" name="Picture 7" descr="A violin on a white background&#10;&#10;Description automatically generated with medium confidence">
            <a:extLst>
              <a:ext uri="{FF2B5EF4-FFF2-40B4-BE49-F238E27FC236}">
                <a16:creationId xmlns:a16="http://schemas.microsoft.com/office/drawing/2014/main" id="{75066833-95B0-1987-E2F3-EAF5EC5FA24E}"/>
              </a:ext>
            </a:extLst>
          </p:cNvPr>
          <p:cNvPicPr>
            <a:picLocks noChangeAspect="1"/>
          </p:cNvPicPr>
          <p:nvPr/>
        </p:nvPicPr>
        <p:blipFill>
          <a:blip r:embed="rId8"/>
          <a:stretch>
            <a:fillRect/>
          </a:stretch>
        </p:blipFill>
        <p:spPr>
          <a:xfrm rot="5400000">
            <a:off x="8266052" y="1768373"/>
            <a:ext cx="979605" cy="7347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496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Freeform: Shape 615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7" name="Rectangle 615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15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Freeform: Shape 616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3" name="Isosceles Triangle 616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87F6AA48-1D38-52CB-F557-9A894122BC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70635" y="643467"/>
            <a:ext cx="525072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165" name="Isosceles Triangle 616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BA62FC2B-BAA6-5263-88D6-480447B91C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pic>
        <p:nvPicPr>
          <p:cNvPr id="5" name="Graphic 4">
            <a:extLst>
              <a:ext uri="{FF2B5EF4-FFF2-40B4-BE49-F238E27FC236}">
                <a16:creationId xmlns:a16="http://schemas.microsoft.com/office/drawing/2014/main" id="{A6AC93B4-5470-75C8-A226-34181323C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3831" y="1993596"/>
            <a:ext cx="1696720" cy="1696720"/>
          </a:xfrm>
          <a:prstGeom prst="rect">
            <a:avLst/>
          </a:prstGeom>
        </p:spPr>
      </p:pic>
      <p:pic>
        <p:nvPicPr>
          <p:cNvPr id="6" name="Picture 6">
            <a:extLst>
              <a:ext uri="{FF2B5EF4-FFF2-40B4-BE49-F238E27FC236}">
                <a16:creationId xmlns:a16="http://schemas.microsoft.com/office/drawing/2014/main" id="{5DC72119-CBE3-05C3-8FD6-0D3C71039BA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348" r="16067"/>
          <a:stretch/>
        </p:blipFill>
        <p:spPr bwMode="auto">
          <a:xfrm>
            <a:off x="4911724" y="1993596"/>
            <a:ext cx="920934" cy="1066192"/>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3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Freeform: Shape 820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5" name="Rectangle 820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Freeform: Shape 820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11" name="Isosceles Triangle 821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F73DA1BD-085B-74BD-3D53-94C79EEC00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9305" y="643467"/>
            <a:ext cx="521339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213" name="Isosceles Triangle 821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1491939-7BF5-3879-4955-70F691C27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spTree>
    <p:extLst>
      <p:ext uri="{BB962C8B-B14F-4D97-AF65-F5344CB8AC3E}">
        <p14:creationId xmlns:p14="http://schemas.microsoft.com/office/powerpoint/2010/main" val="521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892EAD-1E9C-F3F3-7D96-C2419A729354}"/>
              </a:ext>
            </a:extLst>
          </p:cNvPr>
          <p:cNvSpPr txBox="1"/>
          <p:nvPr/>
        </p:nvSpPr>
        <p:spPr>
          <a:xfrm>
            <a:off x="5301465" y="4572000"/>
            <a:ext cx="1300869" cy="369332"/>
          </a:xfrm>
          <a:prstGeom prst="rect">
            <a:avLst/>
          </a:prstGeom>
          <a:noFill/>
        </p:spPr>
        <p:txBody>
          <a:bodyPr wrap="none" rtlCol="0">
            <a:spAutoFit/>
          </a:bodyPr>
          <a:lstStyle/>
          <a:p>
            <a:r>
              <a:rPr lang="en-US" dirty="0"/>
              <a:t>Time of Day</a:t>
            </a:r>
          </a:p>
        </p:txBody>
      </p:sp>
      <p:pic>
        <p:nvPicPr>
          <p:cNvPr id="4" name="Graphic 3">
            <a:extLst>
              <a:ext uri="{FF2B5EF4-FFF2-40B4-BE49-F238E27FC236}">
                <a16:creationId xmlns:a16="http://schemas.microsoft.com/office/drawing/2014/main" id="{82112D46-6F10-92FE-BBE8-A2ABA8A574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3000" y="2286000"/>
            <a:ext cx="2286000" cy="2286000"/>
          </a:xfrm>
          <a:prstGeom prst="rect">
            <a:avLst/>
          </a:prstGeom>
        </p:spPr>
      </p:pic>
    </p:spTree>
    <p:extLst>
      <p:ext uri="{BB962C8B-B14F-4D97-AF65-F5344CB8AC3E}">
        <p14:creationId xmlns:p14="http://schemas.microsoft.com/office/powerpoint/2010/main" val="1208454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5" name="Rectangle 92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Freeform: Shape 92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9" name="Rectangle 92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92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Freeform: Shape 92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5" name="Isosceles Triangle 92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609CF81E-FF87-9B45-0618-1286748E1E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9972" y="1023826"/>
            <a:ext cx="9432057" cy="48103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237" name="Isosceles Triangle 92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A0871EC-0A6D-ECBE-E1F0-1F369E3AEF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028" y="5416711"/>
            <a:ext cx="1453896" cy="1453896"/>
          </a:xfrm>
          <a:prstGeom prst="rect">
            <a:avLst/>
          </a:prstGeom>
        </p:spPr>
      </p:pic>
    </p:spTree>
    <p:extLst>
      <p:ext uri="{BB962C8B-B14F-4D97-AF65-F5344CB8AC3E}">
        <p14:creationId xmlns:p14="http://schemas.microsoft.com/office/powerpoint/2010/main" val="4018270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CBACFD-8C94-B6EF-0848-C11297C68BF4}"/>
              </a:ext>
            </a:extLst>
          </p:cNvPr>
          <p:cNvSpPr txBox="1"/>
          <p:nvPr/>
        </p:nvSpPr>
        <p:spPr>
          <a:xfrm>
            <a:off x="836676" y="321513"/>
            <a:ext cx="10515600"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u="sng" kern="1200" dirty="0">
                <a:solidFill>
                  <a:schemeClr val="tx1"/>
                </a:solidFill>
                <a:latin typeface="+mj-lt"/>
                <a:ea typeface="+mj-ea"/>
                <a:cs typeface="+mj-cs"/>
              </a:rPr>
              <a:t>Myth #2: </a:t>
            </a:r>
            <a:r>
              <a:rPr lang="en-US" sz="3600" kern="1200" dirty="0">
                <a:solidFill>
                  <a:schemeClr val="tx1"/>
                </a:solidFill>
                <a:latin typeface="+mj-lt"/>
                <a:ea typeface="+mj-ea"/>
                <a:cs typeface="+mj-cs"/>
              </a:rPr>
              <a:t>The cold weather limits the battery’s range</a:t>
            </a:r>
          </a:p>
        </p:txBody>
      </p:sp>
      <p:pic>
        <p:nvPicPr>
          <p:cNvPr id="3" name="Graphic 2">
            <a:extLst>
              <a:ext uri="{FF2B5EF4-FFF2-40B4-BE49-F238E27FC236}">
                <a16:creationId xmlns:a16="http://schemas.microsoft.com/office/drawing/2014/main" id="{0C0D2533-F038-80E1-C8AA-29EBFDEB7F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7975" y="2313432"/>
            <a:ext cx="2231136" cy="2231136"/>
          </a:xfrm>
          <a:prstGeom prst="rect">
            <a:avLst/>
          </a:prstGeom>
        </p:spPr>
      </p:pic>
    </p:spTree>
    <p:extLst>
      <p:ext uri="{BB962C8B-B14F-4D97-AF65-F5344CB8AC3E}">
        <p14:creationId xmlns:p14="http://schemas.microsoft.com/office/powerpoint/2010/main" val="2123935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5" name="Rectangle 308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Freeform: Shape 308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Isosceles Triangle 309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52F14674-A7CC-828E-9658-A693DFE069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9704" y="643467"/>
            <a:ext cx="5352592"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93" name="Isosceles Triangle 309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0AEEE3-9DF4-492F-28A1-CB5BF805ED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14148017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41" name="Freeform: Shape 1844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43" name="Rectangle 184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5" name="Rectangle 184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7" name="Freeform: Shape 184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49" name="Isosceles Triangle 184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a:extLst>
              <a:ext uri="{FF2B5EF4-FFF2-40B4-BE49-F238E27FC236}">
                <a16:creationId xmlns:a16="http://schemas.microsoft.com/office/drawing/2014/main" id="{465EDBAD-EF30-3116-0566-F8902B4B4D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2" y="643467"/>
            <a:ext cx="1022213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451" name="Isosceles Triangle 184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457C7E79-B697-8D8D-4931-1502B310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701998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3" name="Rectangle 1946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65" name="Freeform: Shape 1946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67" name="Rectangle 1946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9" name="Rectangle 1946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1" name="Freeform: Shape 1947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473" name="Isosceles Triangle 1947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a:extLst>
              <a:ext uri="{FF2B5EF4-FFF2-40B4-BE49-F238E27FC236}">
                <a16:creationId xmlns:a16="http://schemas.microsoft.com/office/drawing/2014/main" id="{90D446CC-D0C5-1B35-2CC4-299A7B8C72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2" y="643467"/>
            <a:ext cx="1022213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475" name="Isosceles Triangle 1947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747B24CC-FD22-FA75-1C00-D476D08944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4294738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89" name="Freeform: Shape 2048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91" name="Rectangle 2049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3" name="Rectangle 2049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5" name="Freeform: Shape 2049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497" name="Isosceles Triangle 2049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a:extLst>
              <a:ext uri="{FF2B5EF4-FFF2-40B4-BE49-F238E27FC236}">
                <a16:creationId xmlns:a16="http://schemas.microsoft.com/office/drawing/2014/main" id="{0048C55D-C4F6-6200-7CDC-AED2303CD1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2" y="643467"/>
            <a:ext cx="1022213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499" name="Isosceles Triangle 2049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C8A6F9A2-62CB-D2BE-DB63-FAB1CA86C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78635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10;&#10;Description automatically generated">
            <a:extLst>
              <a:ext uri="{FF2B5EF4-FFF2-40B4-BE49-F238E27FC236}">
                <a16:creationId xmlns:a16="http://schemas.microsoft.com/office/drawing/2014/main" id="{4FB6CAF4-AA01-41DA-7B0F-5AC5EBD7E2D7}"/>
              </a:ext>
            </a:extLst>
          </p:cNvPr>
          <p:cNvPicPr>
            <a:picLocks noChangeAspect="1"/>
          </p:cNvPicPr>
          <p:nvPr/>
        </p:nvPicPr>
        <p:blipFill rotWithShape="1">
          <a:blip r:embed="rId3"/>
          <a:srcRect l="10527" r="7493"/>
          <a:stretch/>
        </p:blipFill>
        <p:spPr>
          <a:xfrm rot="5400000">
            <a:off x="5625956" y="291958"/>
            <a:ext cx="6858000" cy="6274085"/>
          </a:xfrm>
          <a:prstGeom prst="rect">
            <a:avLst/>
          </a:prstGeom>
        </p:spPr>
      </p:pic>
      <p:sp>
        <p:nvSpPr>
          <p:cNvPr id="6" name="Rectangle 5">
            <a:extLst>
              <a:ext uri="{FF2B5EF4-FFF2-40B4-BE49-F238E27FC236}">
                <a16:creationId xmlns:a16="http://schemas.microsoft.com/office/drawing/2014/main" id="{E3509965-42F9-F0F2-6FBC-36A45B10D2C2}"/>
              </a:ext>
            </a:extLst>
          </p:cNvPr>
          <p:cNvSpPr/>
          <p:nvPr/>
        </p:nvSpPr>
        <p:spPr>
          <a:xfrm>
            <a:off x="-318494" y="-914400"/>
            <a:ext cx="7150813" cy="9010436"/>
          </a:xfrm>
          <a:prstGeom prst="rect">
            <a:avLst/>
          </a:prstGeom>
          <a:solidFill>
            <a:schemeClr val="bg1"/>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75470E-B03B-543C-D606-91BF09802FB7}"/>
              </a:ext>
            </a:extLst>
          </p:cNvPr>
          <p:cNvSpPr txBox="1"/>
          <p:nvPr/>
        </p:nvSpPr>
        <p:spPr>
          <a:xfrm>
            <a:off x="640078" y="2122886"/>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Fully Electric</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238 mi range</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66 kWh Battery</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Subcompact car: seats 5</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Charge at home, or on the go</a:t>
            </a:r>
          </a:p>
        </p:txBody>
      </p:sp>
      <p:sp>
        <p:nvSpPr>
          <p:cNvPr id="5" name="TextBox 4">
            <a:extLst>
              <a:ext uri="{FF2B5EF4-FFF2-40B4-BE49-F238E27FC236}">
                <a16:creationId xmlns:a16="http://schemas.microsoft.com/office/drawing/2014/main" id="{04531EF3-5B1D-5BC8-6873-CFC63BC752B8}"/>
              </a:ext>
            </a:extLst>
          </p:cNvPr>
          <p:cNvSpPr txBox="1"/>
          <p:nvPr/>
        </p:nvSpPr>
        <p:spPr>
          <a:xfrm>
            <a:off x="1158484" y="1212351"/>
            <a:ext cx="3206775" cy="646331"/>
          </a:xfrm>
          <a:prstGeom prst="rect">
            <a:avLst/>
          </a:prstGeom>
          <a:noFill/>
        </p:spPr>
        <p:txBody>
          <a:bodyPr wrap="none" rtlCol="0">
            <a:spAutoFit/>
          </a:bodyPr>
          <a:lstStyle/>
          <a:p>
            <a:r>
              <a:rPr lang="en-US" sz="3600" dirty="0">
                <a:latin typeface="+mj-lt"/>
              </a:rPr>
              <a:t>2019 Chevy Bolt</a:t>
            </a:r>
          </a:p>
        </p:txBody>
      </p:sp>
    </p:spTree>
    <p:extLst>
      <p:ext uri="{BB962C8B-B14F-4D97-AF65-F5344CB8AC3E}">
        <p14:creationId xmlns:p14="http://schemas.microsoft.com/office/powerpoint/2010/main" val="16081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1" name="Rectangle 133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3" name="Freeform: Shape 133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5" name="Rectangle 133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Rectangle 133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9" name="Freeform: Shape 133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31" name="Isosceles Triangle 133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a:extLst>
              <a:ext uri="{FF2B5EF4-FFF2-40B4-BE49-F238E27FC236}">
                <a16:creationId xmlns:a16="http://schemas.microsoft.com/office/drawing/2014/main" id="{F4E1DC81-A1AC-D1FF-E592-496B11CD34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9352" y="692010"/>
            <a:ext cx="10733297" cy="54739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333" name="Isosceles Triangle 133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3C6E2C9C-B7EC-A1D5-8F4A-3D5982B12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205558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B2C56A-E19B-D108-F571-CB2E3431C9C1}"/>
              </a:ext>
            </a:extLst>
          </p:cNvPr>
          <p:cNvSpPr txBox="1"/>
          <p:nvPr/>
        </p:nvSpPr>
        <p:spPr>
          <a:xfrm>
            <a:off x="4150939" y="437544"/>
            <a:ext cx="5221963" cy="1089529"/>
          </a:xfrm>
          <a:prstGeom prst="rect">
            <a:avLst/>
          </a:prstGeom>
          <a:noFill/>
        </p:spPr>
        <p:txBody>
          <a:bodyPr wrap="square" rtlCol="0">
            <a:spAutoFit/>
          </a:bodyPr>
          <a:lstStyle/>
          <a:p>
            <a:pPr>
              <a:lnSpc>
                <a:spcPct val="90000"/>
              </a:lnSpc>
              <a:spcAft>
                <a:spcPts val="600"/>
              </a:spcAft>
            </a:pPr>
            <a:r>
              <a:rPr lang="en-US" sz="3600" b="1" u="sng" dirty="0"/>
              <a:t>Myth #2</a:t>
            </a:r>
            <a:r>
              <a:rPr lang="en-US" sz="3600" dirty="0"/>
              <a:t>: The cold weather limits the battery’s range </a:t>
            </a:r>
          </a:p>
        </p:txBody>
      </p:sp>
      <p:pic>
        <p:nvPicPr>
          <p:cNvPr id="15" name="Graphic 14">
            <a:extLst>
              <a:ext uri="{FF2B5EF4-FFF2-40B4-BE49-F238E27FC236}">
                <a16:creationId xmlns:a16="http://schemas.microsoft.com/office/drawing/2014/main" id="{F6258457-03CC-D932-F124-45248B089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5208" y="2424187"/>
            <a:ext cx="2743200" cy="2743200"/>
          </a:xfrm>
          <a:prstGeom prst="rect">
            <a:avLst/>
          </a:prstGeom>
        </p:spPr>
      </p:pic>
      <p:pic>
        <p:nvPicPr>
          <p:cNvPr id="18" name="Graphic 17">
            <a:extLst>
              <a:ext uri="{FF2B5EF4-FFF2-40B4-BE49-F238E27FC236}">
                <a16:creationId xmlns:a16="http://schemas.microsoft.com/office/drawing/2014/main" id="{3176B3DF-60A3-6A7C-F879-52CAF970EA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0444" y="56194"/>
            <a:ext cx="1964618" cy="1964618"/>
          </a:xfrm>
          <a:prstGeom prst="rect">
            <a:avLst/>
          </a:prstGeom>
        </p:spPr>
      </p:pic>
    </p:spTree>
    <p:extLst>
      <p:ext uri="{BB962C8B-B14F-4D97-AF65-F5344CB8AC3E}">
        <p14:creationId xmlns:p14="http://schemas.microsoft.com/office/powerpoint/2010/main" val="115939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3385159" cy="3385159"/>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4E485B4-D5B4-9265-F007-A5B1E5403B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0556" y="321735"/>
            <a:ext cx="3312786" cy="3312786"/>
          </a:xfrm>
          <a:prstGeom prst="rect">
            <a:avLst/>
          </a:prstGeom>
        </p:spPr>
      </p:pic>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2844" y="4172622"/>
            <a:ext cx="2227687" cy="2227687"/>
          </a:xfrm>
          <a:prstGeom prst="rect">
            <a:avLst/>
          </a:prstGeom>
        </p:spPr>
      </p:pic>
    </p:spTree>
    <p:extLst>
      <p:ext uri="{BB962C8B-B14F-4D97-AF65-F5344CB8AC3E}">
        <p14:creationId xmlns:p14="http://schemas.microsoft.com/office/powerpoint/2010/main" val="2020356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3385159" cy="3385159"/>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2227687" cy="2227687"/>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Tree>
    <p:extLst>
      <p:ext uri="{BB962C8B-B14F-4D97-AF65-F5344CB8AC3E}">
        <p14:creationId xmlns:p14="http://schemas.microsoft.com/office/powerpoint/2010/main" val="3408384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2227687" cy="2227687"/>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t>70 Miles Lost</a:t>
            </a:r>
          </a:p>
        </p:txBody>
      </p:sp>
    </p:spTree>
    <p:extLst>
      <p:ext uri="{BB962C8B-B14F-4D97-AF65-F5344CB8AC3E}">
        <p14:creationId xmlns:p14="http://schemas.microsoft.com/office/powerpoint/2010/main" val="2567814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097280" cy="1097280"/>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2227687" cy="2227687"/>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t>70 Miles Lost</a:t>
            </a:r>
          </a:p>
        </p:txBody>
      </p:sp>
      <p:sp>
        <p:nvSpPr>
          <p:cNvPr id="9" name="TextBox 8">
            <a:extLst>
              <a:ext uri="{FF2B5EF4-FFF2-40B4-BE49-F238E27FC236}">
                <a16:creationId xmlns:a16="http://schemas.microsoft.com/office/drawing/2014/main" id="{FD317161-9DF9-263A-EBA2-B3270308F404}"/>
              </a:ext>
            </a:extLst>
          </p:cNvPr>
          <p:cNvSpPr txBox="1"/>
          <p:nvPr/>
        </p:nvSpPr>
        <p:spPr>
          <a:xfrm>
            <a:off x="5075485" y="1118701"/>
            <a:ext cx="2041030" cy="1200329"/>
          </a:xfrm>
          <a:prstGeom prst="rect">
            <a:avLst/>
          </a:prstGeom>
          <a:noFill/>
        </p:spPr>
        <p:txBody>
          <a:bodyPr wrap="square" rtlCol="0">
            <a:spAutoFit/>
          </a:bodyPr>
          <a:lstStyle/>
          <a:p>
            <a:r>
              <a:rPr lang="en-US" sz="2400" b="1" dirty="0">
                <a:solidFill>
                  <a:schemeClr val="accent1">
                    <a:lumMod val="50000"/>
                  </a:schemeClr>
                </a:solidFill>
              </a:rPr>
              <a:t>Cold</a:t>
            </a:r>
            <a:r>
              <a:rPr lang="en-US" sz="2400" dirty="0"/>
              <a:t>: 231 mi</a:t>
            </a:r>
          </a:p>
          <a:p>
            <a:r>
              <a:rPr lang="en-US" sz="2400" b="1" dirty="0"/>
              <a:t>Norm</a:t>
            </a:r>
            <a:r>
              <a:rPr lang="en-US" sz="2400" dirty="0"/>
              <a:t>: 279 mi</a:t>
            </a:r>
          </a:p>
          <a:p>
            <a:r>
              <a:rPr lang="en-US" sz="2400" b="1" dirty="0">
                <a:solidFill>
                  <a:srgbClr val="530601"/>
                </a:solidFill>
              </a:rPr>
              <a:t>Hot</a:t>
            </a:r>
            <a:r>
              <a:rPr lang="en-US" sz="2400" dirty="0"/>
              <a:t>: 300 mi</a:t>
            </a:r>
          </a:p>
        </p:txBody>
      </p:sp>
    </p:spTree>
    <p:extLst>
      <p:ext uri="{BB962C8B-B14F-4D97-AF65-F5344CB8AC3E}">
        <p14:creationId xmlns:p14="http://schemas.microsoft.com/office/powerpoint/2010/main" val="2226757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097280" cy="1097280"/>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1188720" cy="1188720"/>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t>70 Miles Lost</a:t>
            </a:r>
          </a:p>
        </p:txBody>
      </p:sp>
      <p:sp>
        <p:nvSpPr>
          <p:cNvPr id="9" name="TextBox 8">
            <a:extLst>
              <a:ext uri="{FF2B5EF4-FFF2-40B4-BE49-F238E27FC236}">
                <a16:creationId xmlns:a16="http://schemas.microsoft.com/office/drawing/2014/main" id="{FD317161-9DF9-263A-EBA2-B3270308F404}"/>
              </a:ext>
            </a:extLst>
          </p:cNvPr>
          <p:cNvSpPr txBox="1"/>
          <p:nvPr/>
        </p:nvSpPr>
        <p:spPr>
          <a:xfrm>
            <a:off x="8776992" y="5163956"/>
            <a:ext cx="2685665" cy="1200329"/>
          </a:xfrm>
          <a:prstGeom prst="rect">
            <a:avLst/>
          </a:prstGeom>
          <a:noFill/>
        </p:spPr>
        <p:txBody>
          <a:bodyPr wrap="square" rtlCol="0">
            <a:spAutoFit/>
          </a:bodyPr>
          <a:lstStyle/>
          <a:p>
            <a:r>
              <a:rPr lang="en-US" sz="2400" b="1" dirty="0">
                <a:solidFill>
                  <a:schemeClr val="accent1">
                    <a:lumMod val="50000"/>
                  </a:schemeClr>
                </a:solidFill>
              </a:rPr>
              <a:t>Cold</a:t>
            </a:r>
            <a:r>
              <a:rPr lang="en-US" sz="2400" dirty="0"/>
              <a:t>: 3.49 mi/kWh</a:t>
            </a:r>
          </a:p>
          <a:p>
            <a:r>
              <a:rPr lang="en-US" sz="2400" b="1" dirty="0"/>
              <a:t>Norm</a:t>
            </a:r>
            <a:r>
              <a:rPr lang="en-US" sz="2400" dirty="0"/>
              <a:t>: 4.23 mi/kWh</a:t>
            </a:r>
          </a:p>
          <a:p>
            <a:r>
              <a:rPr lang="en-US" sz="2400" b="1" dirty="0">
                <a:solidFill>
                  <a:srgbClr val="530601"/>
                </a:solidFill>
              </a:rPr>
              <a:t>Hot</a:t>
            </a:r>
            <a:r>
              <a:rPr lang="en-US" sz="2400" dirty="0"/>
              <a:t>: 4.56 mi/kWh</a:t>
            </a:r>
          </a:p>
        </p:txBody>
      </p:sp>
      <p:sp>
        <p:nvSpPr>
          <p:cNvPr id="11" name="TextBox 10">
            <a:extLst>
              <a:ext uri="{FF2B5EF4-FFF2-40B4-BE49-F238E27FC236}">
                <a16:creationId xmlns:a16="http://schemas.microsoft.com/office/drawing/2014/main" id="{36023811-A4A2-178B-AAA0-019ED3AB3E35}"/>
              </a:ext>
            </a:extLst>
          </p:cNvPr>
          <p:cNvSpPr txBox="1"/>
          <p:nvPr/>
        </p:nvSpPr>
        <p:spPr>
          <a:xfrm>
            <a:off x="5075485" y="1118701"/>
            <a:ext cx="2041030" cy="1200329"/>
          </a:xfrm>
          <a:prstGeom prst="rect">
            <a:avLst/>
          </a:prstGeom>
          <a:noFill/>
        </p:spPr>
        <p:txBody>
          <a:bodyPr wrap="square" rtlCol="0">
            <a:spAutoFit/>
          </a:bodyPr>
          <a:lstStyle/>
          <a:p>
            <a:r>
              <a:rPr lang="en-US" sz="2400" b="1" dirty="0">
                <a:solidFill>
                  <a:schemeClr val="accent1">
                    <a:lumMod val="50000"/>
                  </a:schemeClr>
                </a:solidFill>
              </a:rPr>
              <a:t>Cold</a:t>
            </a:r>
            <a:r>
              <a:rPr lang="en-US" sz="2400" dirty="0"/>
              <a:t>: 231 mi</a:t>
            </a:r>
          </a:p>
          <a:p>
            <a:r>
              <a:rPr lang="en-US" sz="2400" b="1" dirty="0"/>
              <a:t>Norm</a:t>
            </a:r>
            <a:r>
              <a:rPr lang="en-US" sz="2400" dirty="0"/>
              <a:t>: 279 mi</a:t>
            </a:r>
          </a:p>
          <a:p>
            <a:r>
              <a:rPr lang="en-US" sz="2400" b="1" dirty="0">
                <a:solidFill>
                  <a:srgbClr val="530601"/>
                </a:solidFill>
              </a:rPr>
              <a:t>Hot</a:t>
            </a:r>
            <a:r>
              <a:rPr lang="en-US" sz="2400" dirty="0"/>
              <a:t>: 300 mi</a:t>
            </a:r>
          </a:p>
        </p:txBody>
      </p:sp>
    </p:spTree>
    <p:extLst>
      <p:ext uri="{BB962C8B-B14F-4D97-AF65-F5344CB8AC3E}">
        <p14:creationId xmlns:p14="http://schemas.microsoft.com/office/powerpoint/2010/main" val="293414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097280" cy="1097280"/>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1188720" cy="1188720"/>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solidFill>
                  <a:schemeClr val="bg2">
                    <a:lumMod val="75000"/>
                  </a:schemeClr>
                </a:solidFill>
              </a:rPr>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solidFill>
                  <a:schemeClr val="bg2">
                    <a:lumMod val="75000"/>
                  </a:schemeClr>
                </a:solidFill>
              </a:rPr>
              <a:t>70 Miles Lost</a:t>
            </a:r>
          </a:p>
        </p:txBody>
      </p:sp>
      <p:sp>
        <p:nvSpPr>
          <p:cNvPr id="9" name="TextBox 8">
            <a:extLst>
              <a:ext uri="{FF2B5EF4-FFF2-40B4-BE49-F238E27FC236}">
                <a16:creationId xmlns:a16="http://schemas.microsoft.com/office/drawing/2014/main" id="{FD317161-9DF9-263A-EBA2-B3270308F404}"/>
              </a:ext>
            </a:extLst>
          </p:cNvPr>
          <p:cNvSpPr txBox="1"/>
          <p:nvPr/>
        </p:nvSpPr>
        <p:spPr>
          <a:xfrm>
            <a:off x="8776992" y="5163956"/>
            <a:ext cx="2685665" cy="1200329"/>
          </a:xfrm>
          <a:prstGeom prst="rect">
            <a:avLst/>
          </a:prstGeom>
          <a:noFill/>
        </p:spPr>
        <p:txBody>
          <a:bodyPr wrap="square" rtlCol="0">
            <a:spAutoFit/>
          </a:bodyPr>
          <a:lstStyle/>
          <a:p>
            <a:r>
              <a:rPr lang="en-US" sz="2400" b="1" dirty="0">
                <a:solidFill>
                  <a:schemeClr val="bg2">
                    <a:lumMod val="75000"/>
                  </a:schemeClr>
                </a:solidFill>
              </a:rPr>
              <a:t>Cold</a:t>
            </a:r>
            <a:r>
              <a:rPr lang="en-US" sz="2400" dirty="0">
                <a:solidFill>
                  <a:schemeClr val="bg2">
                    <a:lumMod val="75000"/>
                  </a:schemeClr>
                </a:solidFill>
              </a:rPr>
              <a:t>: 3.49 mi/kWh</a:t>
            </a:r>
          </a:p>
          <a:p>
            <a:r>
              <a:rPr lang="en-US" sz="2400" b="1" dirty="0">
                <a:solidFill>
                  <a:schemeClr val="bg2">
                    <a:lumMod val="75000"/>
                  </a:schemeClr>
                </a:solidFill>
              </a:rPr>
              <a:t>Norm</a:t>
            </a:r>
            <a:r>
              <a:rPr lang="en-US" sz="2400" dirty="0">
                <a:solidFill>
                  <a:schemeClr val="bg2">
                    <a:lumMod val="75000"/>
                  </a:schemeClr>
                </a:solidFill>
              </a:rPr>
              <a:t>: 4.23 mi/kWh</a:t>
            </a:r>
          </a:p>
          <a:p>
            <a:r>
              <a:rPr lang="en-US" sz="2400" b="1" dirty="0">
                <a:solidFill>
                  <a:schemeClr val="bg2">
                    <a:lumMod val="75000"/>
                  </a:schemeClr>
                </a:solidFill>
              </a:rPr>
              <a:t>Hot</a:t>
            </a:r>
            <a:r>
              <a:rPr lang="en-US" sz="2400" dirty="0">
                <a:solidFill>
                  <a:schemeClr val="bg2">
                    <a:lumMod val="75000"/>
                  </a:schemeClr>
                </a:solidFill>
              </a:rPr>
              <a:t>: 4.56 mi/kWh</a:t>
            </a:r>
          </a:p>
        </p:txBody>
      </p:sp>
      <p:sp>
        <p:nvSpPr>
          <p:cNvPr id="11" name="TextBox 10">
            <a:extLst>
              <a:ext uri="{FF2B5EF4-FFF2-40B4-BE49-F238E27FC236}">
                <a16:creationId xmlns:a16="http://schemas.microsoft.com/office/drawing/2014/main" id="{EE3DCF02-B660-878F-16DC-5F8DEB06C114}"/>
              </a:ext>
            </a:extLst>
          </p:cNvPr>
          <p:cNvSpPr txBox="1"/>
          <p:nvPr/>
        </p:nvSpPr>
        <p:spPr>
          <a:xfrm>
            <a:off x="5075485" y="1118701"/>
            <a:ext cx="2041030" cy="1200329"/>
          </a:xfrm>
          <a:prstGeom prst="rect">
            <a:avLst/>
          </a:prstGeom>
          <a:noFill/>
        </p:spPr>
        <p:txBody>
          <a:bodyPr wrap="square" rtlCol="0">
            <a:spAutoFit/>
          </a:bodyPr>
          <a:lstStyle/>
          <a:p>
            <a:r>
              <a:rPr lang="en-US" sz="2400" b="1" dirty="0">
                <a:solidFill>
                  <a:schemeClr val="bg2">
                    <a:lumMod val="75000"/>
                  </a:schemeClr>
                </a:solidFill>
              </a:rPr>
              <a:t>Cold</a:t>
            </a:r>
            <a:r>
              <a:rPr lang="en-US" sz="2400" dirty="0">
                <a:solidFill>
                  <a:schemeClr val="bg2">
                    <a:lumMod val="75000"/>
                  </a:schemeClr>
                </a:solidFill>
              </a:rPr>
              <a:t>: 231 mi</a:t>
            </a:r>
          </a:p>
          <a:p>
            <a:r>
              <a:rPr lang="en-US" sz="2400" b="1" dirty="0">
                <a:solidFill>
                  <a:schemeClr val="bg2">
                    <a:lumMod val="75000"/>
                  </a:schemeClr>
                </a:solidFill>
              </a:rPr>
              <a:t>Norm</a:t>
            </a:r>
            <a:r>
              <a:rPr lang="en-US" sz="2400" dirty="0">
                <a:solidFill>
                  <a:schemeClr val="bg2">
                    <a:lumMod val="75000"/>
                  </a:schemeClr>
                </a:solidFill>
              </a:rPr>
              <a:t>: 279 mi</a:t>
            </a:r>
          </a:p>
          <a:p>
            <a:r>
              <a:rPr lang="en-US" sz="2400" b="1" dirty="0">
                <a:solidFill>
                  <a:schemeClr val="bg2">
                    <a:lumMod val="75000"/>
                  </a:schemeClr>
                </a:solidFill>
              </a:rPr>
              <a:t>Hot</a:t>
            </a:r>
            <a:r>
              <a:rPr lang="en-US" sz="2400" dirty="0">
                <a:solidFill>
                  <a:schemeClr val="bg2">
                    <a:lumMod val="75000"/>
                  </a:schemeClr>
                </a:solidFill>
              </a:rPr>
              <a:t>: 300 mi</a:t>
            </a:r>
          </a:p>
        </p:txBody>
      </p:sp>
    </p:spTree>
    <p:extLst>
      <p:ext uri="{BB962C8B-B14F-4D97-AF65-F5344CB8AC3E}">
        <p14:creationId xmlns:p14="http://schemas.microsoft.com/office/powerpoint/2010/main" val="3814399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BB184A-4D91-1BA2-89FF-5C7212F8CA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5" y="2142567"/>
            <a:ext cx="2743200" cy="2743200"/>
          </a:xfrm>
          <a:prstGeom prst="rect">
            <a:avLst/>
          </a:prstGeom>
        </p:spPr>
      </p:pic>
      <p:pic>
        <p:nvPicPr>
          <p:cNvPr id="6" name="Graphic 5">
            <a:extLst>
              <a:ext uri="{FF2B5EF4-FFF2-40B4-BE49-F238E27FC236}">
                <a16:creationId xmlns:a16="http://schemas.microsoft.com/office/drawing/2014/main" id="{DE3E1963-9570-67B0-1FD1-A8EF946E73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4399" y="2142567"/>
            <a:ext cx="2743200" cy="2743200"/>
          </a:xfrm>
          <a:prstGeom prst="rect">
            <a:avLst/>
          </a:prstGeom>
        </p:spPr>
      </p:pic>
      <p:pic>
        <p:nvPicPr>
          <p:cNvPr id="8" name="Graphic 7">
            <a:extLst>
              <a:ext uri="{FF2B5EF4-FFF2-40B4-BE49-F238E27FC236}">
                <a16:creationId xmlns:a16="http://schemas.microsoft.com/office/drawing/2014/main" id="{5DCCC06B-8FEB-9DD7-5778-E66324DD93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5989" y="2142567"/>
            <a:ext cx="2743200" cy="2743200"/>
          </a:xfrm>
          <a:prstGeom prst="rect">
            <a:avLst/>
          </a:prstGeom>
        </p:spPr>
      </p:pic>
      <p:sp>
        <p:nvSpPr>
          <p:cNvPr id="10" name="TextBox 9">
            <a:extLst>
              <a:ext uri="{FF2B5EF4-FFF2-40B4-BE49-F238E27FC236}">
                <a16:creationId xmlns:a16="http://schemas.microsoft.com/office/drawing/2014/main" id="{4D938BB3-B6C1-88FC-E42C-2308E35C7B6D}"/>
              </a:ext>
            </a:extLst>
          </p:cNvPr>
          <p:cNvSpPr txBox="1"/>
          <p:nvPr/>
        </p:nvSpPr>
        <p:spPr>
          <a:xfrm>
            <a:off x="2744409" y="833719"/>
            <a:ext cx="6703181" cy="1089529"/>
          </a:xfrm>
          <a:prstGeom prst="rect">
            <a:avLst/>
          </a:prstGeom>
          <a:noFill/>
        </p:spPr>
        <p:txBody>
          <a:bodyPr wrap="square" rtlCol="0">
            <a:spAutoFit/>
          </a:bodyPr>
          <a:lstStyle/>
          <a:p>
            <a:pPr>
              <a:lnSpc>
                <a:spcPct val="90000"/>
              </a:lnSpc>
              <a:spcAft>
                <a:spcPts val="600"/>
              </a:spcAft>
            </a:pPr>
            <a:r>
              <a:rPr lang="en-US" sz="2400" dirty="0"/>
              <a:t>Myth #3: My electric bill will go through the roof charging a car at home; it’s cheaper to just fill up at a gas station.</a:t>
            </a:r>
          </a:p>
        </p:txBody>
      </p:sp>
    </p:spTree>
    <p:extLst>
      <p:ext uri="{BB962C8B-B14F-4D97-AF65-F5344CB8AC3E}">
        <p14:creationId xmlns:p14="http://schemas.microsoft.com/office/powerpoint/2010/main" val="1757319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C52F10-62D8-32CB-B364-861AFA564350}"/>
              </a:ext>
            </a:extLst>
          </p:cNvPr>
          <p:cNvSpPr txBox="1"/>
          <p:nvPr/>
        </p:nvSpPr>
        <p:spPr>
          <a:xfrm>
            <a:off x="3892965" y="131487"/>
            <a:ext cx="4406070" cy="646331"/>
          </a:xfrm>
          <a:prstGeom prst="rect">
            <a:avLst/>
          </a:prstGeom>
          <a:noFill/>
        </p:spPr>
        <p:txBody>
          <a:bodyPr wrap="square" rtlCol="0">
            <a:spAutoFit/>
          </a:bodyPr>
          <a:lstStyle/>
          <a:p>
            <a:r>
              <a:rPr lang="en-US" sz="3600" b="1" dirty="0">
                <a:latin typeface="+mj-lt"/>
              </a:rPr>
              <a:t>Scraping My Utility Bill</a:t>
            </a:r>
          </a:p>
        </p:txBody>
      </p:sp>
      <p:pic>
        <p:nvPicPr>
          <p:cNvPr id="6" name="Picture 5" descr="Graphical user interface, text, application, email&#10;&#10;Description automatically generated">
            <a:extLst>
              <a:ext uri="{FF2B5EF4-FFF2-40B4-BE49-F238E27FC236}">
                <a16:creationId xmlns:a16="http://schemas.microsoft.com/office/drawing/2014/main" id="{5FE7A38E-2BAC-11BE-E52A-7D5EC3DF93D4}"/>
              </a:ext>
            </a:extLst>
          </p:cNvPr>
          <p:cNvPicPr>
            <a:picLocks noChangeAspect="1"/>
          </p:cNvPicPr>
          <p:nvPr/>
        </p:nvPicPr>
        <p:blipFill>
          <a:blip r:embed="rId3"/>
          <a:stretch>
            <a:fillRect/>
          </a:stretch>
        </p:blipFill>
        <p:spPr>
          <a:xfrm>
            <a:off x="6157230" y="1147247"/>
            <a:ext cx="5629945" cy="3956466"/>
          </a:xfrm>
          <a:prstGeom prst="rect">
            <a:avLst/>
          </a:prstGeom>
        </p:spPr>
      </p:pic>
      <p:sp>
        <p:nvSpPr>
          <p:cNvPr id="7" name="Frame 6">
            <a:extLst>
              <a:ext uri="{FF2B5EF4-FFF2-40B4-BE49-F238E27FC236}">
                <a16:creationId xmlns:a16="http://schemas.microsoft.com/office/drawing/2014/main" id="{2D386AD7-0A4E-A802-06AD-590F9E6B82B9}"/>
              </a:ext>
            </a:extLst>
          </p:cNvPr>
          <p:cNvSpPr/>
          <p:nvPr/>
        </p:nvSpPr>
        <p:spPr>
          <a:xfrm>
            <a:off x="6907063" y="2230057"/>
            <a:ext cx="390053"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3B794E6D-8EDA-1C12-4BBA-771129274544}"/>
              </a:ext>
            </a:extLst>
          </p:cNvPr>
          <p:cNvSpPr/>
          <p:nvPr/>
        </p:nvSpPr>
        <p:spPr>
          <a:xfrm>
            <a:off x="9683024" y="2304197"/>
            <a:ext cx="34062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AC5AD3FB-881A-BF78-C753-A202FD896BE4}"/>
              </a:ext>
            </a:extLst>
          </p:cNvPr>
          <p:cNvSpPr/>
          <p:nvPr/>
        </p:nvSpPr>
        <p:spPr>
          <a:xfrm>
            <a:off x="8435066" y="1772856"/>
            <a:ext cx="150359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red car in a garage&#10;&#10;Description automatically generated with medium confidence">
            <a:extLst>
              <a:ext uri="{FF2B5EF4-FFF2-40B4-BE49-F238E27FC236}">
                <a16:creationId xmlns:a16="http://schemas.microsoft.com/office/drawing/2014/main" id="{3CEA5A60-25AF-E7E4-1959-86926AC99181}"/>
              </a:ext>
            </a:extLst>
          </p:cNvPr>
          <p:cNvPicPr>
            <a:picLocks noChangeAspect="1"/>
          </p:cNvPicPr>
          <p:nvPr/>
        </p:nvPicPr>
        <p:blipFill>
          <a:blip r:embed="rId4"/>
          <a:stretch>
            <a:fillRect/>
          </a:stretch>
        </p:blipFill>
        <p:spPr>
          <a:xfrm>
            <a:off x="1448118" y="930920"/>
            <a:ext cx="3570194" cy="4760259"/>
          </a:xfrm>
          <a:prstGeom prst="rect">
            <a:avLst/>
          </a:prstGeom>
        </p:spPr>
      </p:pic>
      <p:pic>
        <p:nvPicPr>
          <p:cNvPr id="15" name="Graphic 14">
            <a:extLst>
              <a:ext uri="{FF2B5EF4-FFF2-40B4-BE49-F238E27FC236}">
                <a16:creationId xmlns:a16="http://schemas.microsoft.com/office/drawing/2014/main" id="{3C0673CC-14AA-F617-DAEF-207AC1EC80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07233"/>
            <a:ext cx="1187346" cy="1187346"/>
          </a:xfrm>
          <a:prstGeom prst="rect">
            <a:avLst/>
          </a:prstGeom>
        </p:spPr>
      </p:pic>
    </p:spTree>
    <p:extLst>
      <p:ext uri="{BB962C8B-B14F-4D97-AF65-F5344CB8AC3E}">
        <p14:creationId xmlns:p14="http://schemas.microsoft.com/office/powerpoint/2010/main" val="753899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car driving on a road&#10;&#10;Description automatically generated with medium confidence">
            <a:extLst>
              <a:ext uri="{FF2B5EF4-FFF2-40B4-BE49-F238E27FC236}">
                <a16:creationId xmlns:a16="http://schemas.microsoft.com/office/drawing/2014/main" id="{022FA33A-21EF-49D2-12D2-FCAB4DF049B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482014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C2930F6-FA40-39F9-DB69-5B59E3B635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2800" y="2142567"/>
            <a:ext cx="2743200" cy="2743200"/>
          </a:xfrm>
          <a:prstGeom prst="rect">
            <a:avLst/>
          </a:prstGeom>
        </p:spPr>
      </p:pic>
      <p:pic>
        <p:nvPicPr>
          <p:cNvPr id="3" name="Graphic 2">
            <a:extLst>
              <a:ext uri="{FF2B5EF4-FFF2-40B4-BE49-F238E27FC236}">
                <a16:creationId xmlns:a16="http://schemas.microsoft.com/office/drawing/2014/main" id="{5276E73B-0B50-AD03-457E-F9AE58DCA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2809" y="2142567"/>
            <a:ext cx="2743200" cy="2743200"/>
          </a:xfrm>
          <a:prstGeom prst="rect">
            <a:avLst/>
          </a:prstGeom>
        </p:spPr>
      </p:pic>
      <p:sp>
        <p:nvSpPr>
          <p:cNvPr id="4" name="TextBox 3">
            <a:extLst>
              <a:ext uri="{FF2B5EF4-FFF2-40B4-BE49-F238E27FC236}">
                <a16:creationId xmlns:a16="http://schemas.microsoft.com/office/drawing/2014/main" id="{0FFCF8BE-D995-435F-C3A5-426102B249F4}"/>
              </a:ext>
            </a:extLst>
          </p:cNvPr>
          <p:cNvSpPr txBox="1"/>
          <p:nvPr/>
        </p:nvSpPr>
        <p:spPr>
          <a:xfrm>
            <a:off x="3512128" y="731520"/>
            <a:ext cx="5167745" cy="1015663"/>
          </a:xfrm>
          <a:prstGeom prst="rect">
            <a:avLst/>
          </a:prstGeom>
          <a:noFill/>
        </p:spPr>
        <p:txBody>
          <a:bodyPr wrap="square" rtlCol="0">
            <a:spAutoFit/>
          </a:bodyPr>
          <a:lstStyle/>
          <a:p>
            <a:r>
              <a:rPr lang="en-US" sz="6000" b="1" dirty="0"/>
              <a:t>Electricity Cost</a:t>
            </a:r>
          </a:p>
        </p:txBody>
      </p:sp>
      <p:sp>
        <p:nvSpPr>
          <p:cNvPr id="5" name="TextBox 4">
            <a:extLst>
              <a:ext uri="{FF2B5EF4-FFF2-40B4-BE49-F238E27FC236}">
                <a16:creationId xmlns:a16="http://schemas.microsoft.com/office/drawing/2014/main" id="{BE29D1C3-D7ED-5CAF-3150-15AB71D47820}"/>
              </a:ext>
            </a:extLst>
          </p:cNvPr>
          <p:cNvSpPr txBox="1"/>
          <p:nvPr/>
        </p:nvSpPr>
        <p:spPr>
          <a:xfrm>
            <a:off x="6359236" y="3006335"/>
            <a:ext cx="3855543" cy="1015663"/>
          </a:xfrm>
          <a:prstGeom prst="rect">
            <a:avLst/>
          </a:prstGeom>
          <a:noFill/>
        </p:spPr>
        <p:txBody>
          <a:bodyPr wrap="none" rtlCol="0">
            <a:spAutoFit/>
          </a:bodyPr>
          <a:lstStyle/>
          <a:p>
            <a:r>
              <a:rPr lang="en-US" sz="6000" dirty="0"/>
              <a:t>= $1,038.78</a:t>
            </a:r>
          </a:p>
        </p:txBody>
      </p:sp>
    </p:spTree>
    <p:extLst>
      <p:ext uri="{BB962C8B-B14F-4D97-AF65-F5344CB8AC3E}">
        <p14:creationId xmlns:p14="http://schemas.microsoft.com/office/powerpoint/2010/main" val="1518046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D6027E99-E5E0-E00C-34FD-F91496974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47" y="883516"/>
            <a:ext cx="9668307" cy="5090968"/>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6C3F3D-E6B1-DEAA-D6FA-ECD0B48FC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651462"/>
            <a:ext cx="1206538" cy="1206538"/>
          </a:xfrm>
          <a:prstGeom prst="rect">
            <a:avLst/>
          </a:prstGeom>
        </p:spPr>
      </p:pic>
      <p:sp>
        <p:nvSpPr>
          <p:cNvPr id="7" name="TextBox 6">
            <a:extLst>
              <a:ext uri="{FF2B5EF4-FFF2-40B4-BE49-F238E27FC236}">
                <a16:creationId xmlns:a16="http://schemas.microsoft.com/office/drawing/2014/main" id="{63FB142D-25F6-1214-3FC1-A8ADC04172B9}"/>
              </a:ext>
            </a:extLst>
          </p:cNvPr>
          <p:cNvSpPr txBox="1"/>
          <p:nvPr/>
        </p:nvSpPr>
        <p:spPr>
          <a:xfrm>
            <a:off x="3728471" y="131487"/>
            <a:ext cx="4900139" cy="646331"/>
          </a:xfrm>
          <a:prstGeom prst="rect">
            <a:avLst/>
          </a:prstGeom>
          <a:noFill/>
        </p:spPr>
        <p:txBody>
          <a:bodyPr wrap="square" rtlCol="0">
            <a:spAutoFit/>
          </a:bodyPr>
          <a:lstStyle/>
          <a:p>
            <a:r>
              <a:rPr lang="en-US" sz="3600" b="1" dirty="0">
                <a:latin typeface="+mj-lt"/>
              </a:rPr>
              <a:t>US EIA Weekly Gas Prices</a:t>
            </a:r>
          </a:p>
        </p:txBody>
      </p:sp>
    </p:spTree>
    <p:extLst>
      <p:ext uri="{BB962C8B-B14F-4D97-AF65-F5344CB8AC3E}">
        <p14:creationId xmlns:p14="http://schemas.microsoft.com/office/powerpoint/2010/main" val="2218471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C2930F6-FA40-39F9-DB69-5B59E3B635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2800" y="2142567"/>
            <a:ext cx="2743200" cy="2743200"/>
          </a:xfrm>
          <a:prstGeom prst="rect">
            <a:avLst/>
          </a:prstGeom>
        </p:spPr>
      </p:pic>
      <p:sp>
        <p:nvSpPr>
          <p:cNvPr id="4" name="TextBox 3">
            <a:extLst>
              <a:ext uri="{FF2B5EF4-FFF2-40B4-BE49-F238E27FC236}">
                <a16:creationId xmlns:a16="http://schemas.microsoft.com/office/drawing/2014/main" id="{0FFCF8BE-D995-435F-C3A5-426102B249F4}"/>
              </a:ext>
            </a:extLst>
          </p:cNvPr>
          <p:cNvSpPr txBox="1"/>
          <p:nvPr/>
        </p:nvSpPr>
        <p:spPr>
          <a:xfrm>
            <a:off x="4589319" y="731520"/>
            <a:ext cx="3013363" cy="1015663"/>
          </a:xfrm>
          <a:prstGeom prst="rect">
            <a:avLst/>
          </a:prstGeom>
          <a:noFill/>
        </p:spPr>
        <p:txBody>
          <a:bodyPr wrap="square" rtlCol="0">
            <a:spAutoFit/>
          </a:bodyPr>
          <a:lstStyle/>
          <a:p>
            <a:r>
              <a:rPr lang="en-US" sz="6000" b="1" dirty="0"/>
              <a:t>Gas Cost</a:t>
            </a:r>
          </a:p>
        </p:txBody>
      </p:sp>
      <p:sp>
        <p:nvSpPr>
          <p:cNvPr id="5" name="TextBox 4">
            <a:extLst>
              <a:ext uri="{FF2B5EF4-FFF2-40B4-BE49-F238E27FC236}">
                <a16:creationId xmlns:a16="http://schemas.microsoft.com/office/drawing/2014/main" id="{BE29D1C3-D7ED-5CAF-3150-15AB71D47820}"/>
              </a:ext>
            </a:extLst>
          </p:cNvPr>
          <p:cNvSpPr txBox="1"/>
          <p:nvPr/>
        </p:nvSpPr>
        <p:spPr>
          <a:xfrm>
            <a:off x="6359236" y="3006335"/>
            <a:ext cx="3855543" cy="1015663"/>
          </a:xfrm>
          <a:prstGeom prst="rect">
            <a:avLst/>
          </a:prstGeom>
          <a:noFill/>
        </p:spPr>
        <p:txBody>
          <a:bodyPr wrap="none" rtlCol="0">
            <a:spAutoFit/>
          </a:bodyPr>
          <a:lstStyle/>
          <a:p>
            <a:r>
              <a:rPr lang="en-US" sz="6000" dirty="0"/>
              <a:t>= $2,498.94</a:t>
            </a:r>
          </a:p>
        </p:txBody>
      </p:sp>
      <p:pic>
        <p:nvPicPr>
          <p:cNvPr id="6" name="Graphic 5">
            <a:extLst>
              <a:ext uri="{FF2B5EF4-FFF2-40B4-BE49-F238E27FC236}">
                <a16:creationId xmlns:a16="http://schemas.microsoft.com/office/drawing/2014/main" id="{33A1F020-CE4F-F755-1FA4-37C15F2287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211" y="2142567"/>
            <a:ext cx="2743200" cy="2743200"/>
          </a:xfrm>
          <a:prstGeom prst="rect">
            <a:avLst/>
          </a:prstGeom>
        </p:spPr>
      </p:pic>
    </p:spTree>
    <p:extLst>
      <p:ext uri="{BB962C8B-B14F-4D97-AF65-F5344CB8AC3E}">
        <p14:creationId xmlns:p14="http://schemas.microsoft.com/office/powerpoint/2010/main" val="1665078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3216C89-5EF9-7E40-02D9-E51E216019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905" y="2057400"/>
            <a:ext cx="2743200" cy="2743200"/>
          </a:xfrm>
          <a:prstGeom prst="rect">
            <a:avLst/>
          </a:prstGeom>
        </p:spPr>
      </p:pic>
      <p:sp>
        <p:nvSpPr>
          <p:cNvPr id="3" name="TextBox 2">
            <a:extLst>
              <a:ext uri="{FF2B5EF4-FFF2-40B4-BE49-F238E27FC236}">
                <a16:creationId xmlns:a16="http://schemas.microsoft.com/office/drawing/2014/main" id="{D063ED9A-7B97-C41B-A509-85BD76DD5A82}"/>
              </a:ext>
            </a:extLst>
          </p:cNvPr>
          <p:cNvSpPr txBox="1"/>
          <p:nvPr/>
        </p:nvSpPr>
        <p:spPr>
          <a:xfrm>
            <a:off x="5644341" y="2921168"/>
            <a:ext cx="3853940" cy="1015663"/>
          </a:xfrm>
          <a:prstGeom prst="rect">
            <a:avLst/>
          </a:prstGeom>
          <a:noFill/>
        </p:spPr>
        <p:txBody>
          <a:bodyPr wrap="none" rtlCol="0">
            <a:spAutoFit/>
          </a:bodyPr>
          <a:lstStyle/>
          <a:p>
            <a:r>
              <a:rPr lang="en-US" sz="6000" dirty="0"/>
              <a:t>= $1,038,79</a:t>
            </a:r>
          </a:p>
        </p:txBody>
      </p:sp>
      <p:sp>
        <p:nvSpPr>
          <p:cNvPr id="5" name="TextBox 4">
            <a:extLst>
              <a:ext uri="{FF2B5EF4-FFF2-40B4-BE49-F238E27FC236}">
                <a16:creationId xmlns:a16="http://schemas.microsoft.com/office/drawing/2014/main" id="{791E44DB-79E2-A59A-FDE6-71F4A4A93CA5}"/>
              </a:ext>
            </a:extLst>
          </p:cNvPr>
          <p:cNvSpPr txBox="1"/>
          <p:nvPr/>
        </p:nvSpPr>
        <p:spPr>
          <a:xfrm>
            <a:off x="4036522" y="731520"/>
            <a:ext cx="4118956" cy="1015663"/>
          </a:xfrm>
          <a:prstGeom prst="rect">
            <a:avLst/>
          </a:prstGeom>
          <a:noFill/>
        </p:spPr>
        <p:txBody>
          <a:bodyPr wrap="square" rtlCol="0">
            <a:spAutoFit/>
          </a:bodyPr>
          <a:lstStyle/>
          <a:p>
            <a:r>
              <a:rPr lang="en-US" sz="6000" b="1" dirty="0"/>
              <a:t>Cost Savings</a:t>
            </a:r>
          </a:p>
        </p:txBody>
      </p:sp>
    </p:spTree>
    <p:extLst>
      <p:ext uri="{BB962C8B-B14F-4D97-AF65-F5344CB8AC3E}">
        <p14:creationId xmlns:p14="http://schemas.microsoft.com/office/powerpoint/2010/main" val="12603710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5" name="Rectangle 1434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7" name="Freeform: Shape 1434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9" name="Rectangle 1434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Rectangle 1435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3" name="Freeform: Shape 1435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55" name="Isosceles Triangle 1435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a:extLst>
              <a:ext uri="{FF2B5EF4-FFF2-40B4-BE49-F238E27FC236}">
                <a16:creationId xmlns:a16="http://schemas.microsoft.com/office/drawing/2014/main" id="{CD11CCF6-47D5-7121-0B62-984449C429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57" name="Isosceles Triangle 1435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B6A45C49-7B44-9924-0603-66E13CA1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4190267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71" name="Freeform: Shape 1537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73" name="Rectangle 1537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5" name="Rectangle 1537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7" name="Freeform: Shape 1537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379" name="Isosceles Triangle 1537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a:extLst>
              <a:ext uri="{FF2B5EF4-FFF2-40B4-BE49-F238E27FC236}">
                <a16:creationId xmlns:a16="http://schemas.microsoft.com/office/drawing/2014/main" id="{93AAA3E0-F385-8B14-56EE-910FD7262C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381" name="Isosceles Triangle 1538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9A698B3E-033D-CA97-698A-C628739E8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3508455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3" name="Freeform: Shape 1639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5" name="Rectangle 1639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9" name="Freeform: Shape 1639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01" name="Isosceles Triangle 1640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43219D9A-CE67-4EBE-6F11-3CFB8201F9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03" name="Isosceles Triangle 1640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56C936DD-8856-D341-EDD7-4213CAE62F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2704473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Freeform: Shape 205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Rectangle 206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Freeform: Shape 206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7" name="Isosceles Triangle 206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F258C1C8-31A5-5804-9323-F0C2041399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9" name="Isosceles Triangle 206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396A2A74-0ED8-3BC5-0BC5-9AA7992A6A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323115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BB184A-4D91-1BA2-89FF-5C7212F8CA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5" y="2142567"/>
            <a:ext cx="2743200" cy="2743200"/>
          </a:xfrm>
          <a:prstGeom prst="rect">
            <a:avLst/>
          </a:prstGeom>
        </p:spPr>
      </p:pic>
      <p:pic>
        <p:nvPicPr>
          <p:cNvPr id="6" name="Graphic 5">
            <a:extLst>
              <a:ext uri="{FF2B5EF4-FFF2-40B4-BE49-F238E27FC236}">
                <a16:creationId xmlns:a16="http://schemas.microsoft.com/office/drawing/2014/main" id="{DE3E1963-9570-67B0-1FD1-A8EF946E73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4399" y="2142567"/>
            <a:ext cx="2743200" cy="2743200"/>
          </a:xfrm>
          <a:prstGeom prst="rect">
            <a:avLst/>
          </a:prstGeom>
        </p:spPr>
      </p:pic>
      <p:pic>
        <p:nvPicPr>
          <p:cNvPr id="8" name="Graphic 7">
            <a:extLst>
              <a:ext uri="{FF2B5EF4-FFF2-40B4-BE49-F238E27FC236}">
                <a16:creationId xmlns:a16="http://schemas.microsoft.com/office/drawing/2014/main" id="{5DCCC06B-8FEB-9DD7-5778-E66324DD93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5989" y="2142567"/>
            <a:ext cx="2743200" cy="2743200"/>
          </a:xfrm>
          <a:prstGeom prst="rect">
            <a:avLst/>
          </a:prstGeom>
        </p:spPr>
      </p:pic>
      <p:sp>
        <p:nvSpPr>
          <p:cNvPr id="10" name="TextBox 9">
            <a:extLst>
              <a:ext uri="{FF2B5EF4-FFF2-40B4-BE49-F238E27FC236}">
                <a16:creationId xmlns:a16="http://schemas.microsoft.com/office/drawing/2014/main" id="{4D938BB3-B6C1-88FC-E42C-2308E35C7B6D}"/>
              </a:ext>
            </a:extLst>
          </p:cNvPr>
          <p:cNvSpPr txBox="1"/>
          <p:nvPr/>
        </p:nvSpPr>
        <p:spPr>
          <a:xfrm>
            <a:off x="2744409" y="833719"/>
            <a:ext cx="6703181" cy="1089529"/>
          </a:xfrm>
          <a:prstGeom prst="rect">
            <a:avLst/>
          </a:prstGeom>
          <a:noFill/>
        </p:spPr>
        <p:txBody>
          <a:bodyPr wrap="square" rtlCol="0">
            <a:spAutoFit/>
          </a:bodyPr>
          <a:lstStyle/>
          <a:p>
            <a:pPr>
              <a:lnSpc>
                <a:spcPct val="90000"/>
              </a:lnSpc>
              <a:spcAft>
                <a:spcPts val="600"/>
              </a:spcAft>
            </a:pPr>
            <a:r>
              <a:rPr lang="en-US" sz="2400" dirty="0"/>
              <a:t>Myth #3: My electric bill will go through the roof charging a car at home; it’s cheaper to just fill up at a gas station.</a:t>
            </a:r>
          </a:p>
        </p:txBody>
      </p:sp>
      <p:pic>
        <p:nvPicPr>
          <p:cNvPr id="3" name="Graphic 2">
            <a:extLst>
              <a:ext uri="{FF2B5EF4-FFF2-40B4-BE49-F238E27FC236}">
                <a16:creationId xmlns:a16="http://schemas.microsoft.com/office/drawing/2014/main" id="{0B59D0A7-27FE-CDF0-DBB8-6996B05F1C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6193" y="351738"/>
            <a:ext cx="1681169" cy="1681169"/>
          </a:xfrm>
          <a:prstGeom prst="rect">
            <a:avLst/>
          </a:prstGeom>
        </p:spPr>
      </p:pic>
    </p:spTree>
    <p:extLst>
      <p:ext uri="{BB962C8B-B14F-4D97-AF65-F5344CB8AC3E}">
        <p14:creationId xmlns:p14="http://schemas.microsoft.com/office/powerpoint/2010/main" val="4081527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BD033D6-86D2-988D-B4DE-97FB9FB196BE}"/>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Wrapping Things up</a:t>
            </a:r>
          </a:p>
        </p:txBody>
      </p:sp>
      <p:sp>
        <p:nvSpPr>
          <p:cNvPr id="5" name="TextBox 4">
            <a:extLst>
              <a:ext uri="{FF2B5EF4-FFF2-40B4-BE49-F238E27FC236}">
                <a16:creationId xmlns:a16="http://schemas.microsoft.com/office/drawing/2014/main" id="{9710BE2F-FA04-626D-A124-FDBB8F511D16}"/>
              </a:ext>
            </a:extLst>
          </p:cNvPr>
          <p:cNvSpPr txBox="1"/>
          <p:nvPr/>
        </p:nvSpPr>
        <p:spPr>
          <a:xfrm>
            <a:off x="643467" y="1782981"/>
            <a:ext cx="7030321" cy="4241300"/>
          </a:xfrm>
          <a:prstGeom prst="rect">
            <a:avLst/>
          </a:prstGeom>
        </p:spPr>
        <p:txBody>
          <a:bodyPr vert="horz" lIns="91440" tIns="45720" rIns="91440" bIns="45720" rtlCol="0">
            <a:normAutofit/>
          </a:bodyPr>
          <a:lstStyle/>
          <a:p>
            <a:pPr indent="-228600">
              <a:lnSpc>
                <a:spcPct val="150000"/>
              </a:lnSpc>
              <a:buFont typeface="Arial" panose="020B0604020202020204" pitchFamily="34" charset="0"/>
              <a:buChar char="•"/>
            </a:pPr>
            <a:r>
              <a:rPr lang="en-US" sz="2000" dirty="0"/>
              <a:t>Myth #1: EV’s can’t drive very far, and I’ll get stranded on the side of the road</a:t>
            </a:r>
          </a:p>
          <a:p>
            <a:pPr indent="-228600">
              <a:lnSpc>
                <a:spcPct val="150000"/>
              </a:lnSpc>
              <a:buFont typeface="Arial" panose="020B0604020202020204" pitchFamily="34" charset="0"/>
              <a:buChar char="•"/>
            </a:pPr>
            <a:r>
              <a:rPr lang="en-US" sz="2000" dirty="0"/>
              <a:t>Myth #2: The cold weather limits the battery’s range </a:t>
            </a:r>
          </a:p>
          <a:p>
            <a:pPr indent="-228600">
              <a:lnSpc>
                <a:spcPct val="150000"/>
              </a:lnSpc>
              <a:spcAft>
                <a:spcPts val="600"/>
              </a:spcAft>
              <a:buFont typeface="Arial" panose="020B0604020202020204" pitchFamily="34" charset="0"/>
              <a:buChar char="•"/>
            </a:pPr>
            <a:r>
              <a:rPr lang="en-US" sz="2000" dirty="0"/>
              <a:t>Myth #3: My electric bill will go through the roof charging a car at home; it’s cheaper to just fill up at a gas station.</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car parked in a parking lot&#10;&#10;Description automatically generated with medium confidence">
            <a:extLst>
              <a:ext uri="{FF2B5EF4-FFF2-40B4-BE49-F238E27FC236}">
                <a16:creationId xmlns:a16="http://schemas.microsoft.com/office/drawing/2014/main" id="{D5FAE947-9FF4-CEFF-3444-74223CB7D90E}"/>
              </a:ext>
            </a:extLst>
          </p:cNvPr>
          <p:cNvPicPr>
            <a:picLocks noChangeAspect="1"/>
          </p:cNvPicPr>
          <p:nvPr/>
        </p:nvPicPr>
        <p:blipFill>
          <a:blip r:embed="rId3"/>
          <a:stretch>
            <a:fillRect/>
          </a:stretch>
        </p:blipFill>
        <p:spPr>
          <a:xfrm>
            <a:off x="7774641" y="1264022"/>
            <a:ext cx="3570194" cy="4760259"/>
          </a:xfrm>
          <a:prstGeom prst="rect">
            <a:avLst/>
          </a:prstGeom>
        </p:spPr>
      </p:pic>
    </p:spTree>
    <p:extLst>
      <p:ext uri="{BB962C8B-B14F-4D97-AF65-F5344CB8AC3E}">
        <p14:creationId xmlns:p14="http://schemas.microsoft.com/office/powerpoint/2010/main" val="2819492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A6D373-1651-CC6C-02FE-D0124258B7C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5DD779-C765-5E7C-6669-8926C000DF1C}"/>
              </a:ext>
            </a:extLst>
          </p:cNvPr>
          <p:cNvSpPr txBox="1"/>
          <p:nvPr/>
        </p:nvSpPr>
        <p:spPr>
          <a:xfrm>
            <a:off x="5155379" y="1065862"/>
            <a:ext cx="6720666" cy="4726276"/>
          </a:xfrm>
          <a:prstGeom prst="rect">
            <a:avLst/>
          </a:prstGeom>
        </p:spPr>
        <p:txBody>
          <a:bodyPr vert="horz" lIns="91440" tIns="45720" rIns="91440" bIns="45720" rtlCol="0" anchor="ctr">
            <a:normAutofit/>
          </a:bodyPr>
          <a:lstStyle/>
          <a:p>
            <a:pPr>
              <a:lnSpc>
                <a:spcPct val="150000"/>
              </a:lnSpc>
              <a:spcAft>
                <a:spcPts val="600"/>
              </a:spcAft>
            </a:pPr>
            <a:r>
              <a:rPr lang="en-US" sz="2000" b="1" u="sng" dirty="0">
                <a:solidFill>
                  <a:srgbClr val="FFFFFF"/>
                </a:solidFill>
              </a:rPr>
              <a:t>Myth #1</a:t>
            </a:r>
            <a:r>
              <a:rPr lang="en-US" sz="2000" b="1" dirty="0">
                <a:solidFill>
                  <a:srgbClr val="FFFFFF"/>
                </a:solidFill>
              </a:rPr>
              <a:t>:</a:t>
            </a:r>
            <a:r>
              <a:rPr lang="en-US" sz="2000" dirty="0">
                <a:solidFill>
                  <a:srgbClr val="FFFFFF"/>
                </a:solidFill>
              </a:rPr>
              <a:t> EV’s can’t drive very far, and I’ll get stranded on the side of the road</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90000"/>
              </a:lnSpc>
              <a:spcAft>
                <a:spcPts val="600"/>
              </a:spcAft>
            </a:pPr>
            <a:r>
              <a:rPr lang="en-US" sz="2000" b="1" u="sng" dirty="0">
                <a:solidFill>
                  <a:srgbClr val="FFFFFF"/>
                </a:solidFill>
              </a:rPr>
              <a:t>Myth #2</a:t>
            </a:r>
            <a:r>
              <a:rPr lang="en-US" sz="2000" dirty="0">
                <a:solidFill>
                  <a:srgbClr val="FFFFFF"/>
                </a:solidFill>
              </a:rPr>
              <a:t>: The cold weather limits the battery’s range </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150000"/>
              </a:lnSpc>
              <a:spcAft>
                <a:spcPts val="600"/>
              </a:spcAft>
            </a:pPr>
            <a:r>
              <a:rPr lang="en-US" sz="2000" b="1" u="sng" dirty="0">
                <a:solidFill>
                  <a:srgbClr val="FFFFFF"/>
                </a:solidFill>
              </a:rPr>
              <a:t>Myth #3</a:t>
            </a:r>
            <a:r>
              <a:rPr lang="en-US" sz="2000" dirty="0">
                <a:solidFill>
                  <a:srgbClr val="FFFFFF"/>
                </a:solidFill>
              </a:rPr>
              <a:t>: My electric bill will go through the roof charging a car at home; it’s cheaper to just fill up at a gas station.</a:t>
            </a:r>
          </a:p>
        </p:txBody>
      </p:sp>
      <p:pic>
        <p:nvPicPr>
          <p:cNvPr id="4" name="Graphic 3">
            <a:extLst>
              <a:ext uri="{FF2B5EF4-FFF2-40B4-BE49-F238E27FC236}">
                <a16:creationId xmlns:a16="http://schemas.microsoft.com/office/drawing/2014/main" id="{138B3AFF-5498-1C1B-0F89-2FA95F06A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33" y="1828800"/>
            <a:ext cx="3200400" cy="3200400"/>
          </a:xfrm>
          <a:prstGeom prst="rect">
            <a:avLst/>
          </a:prstGeom>
        </p:spPr>
      </p:pic>
    </p:spTree>
    <p:extLst>
      <p:ext uri="{BB962C8B-B14F-4D97-AF65-F5344CB8AC3E}">
        <p14:creationId xmlns:p14="http://schemas.microsoft.com/office/powerpoint/2010/main" val="11751731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C07AC8C5-7107-D74E-2E52-57B3DB4E0729}"/>
              </a:ext>
            </a:extLst>
          </p:cNvPr>
          <p:cNvPicPr>
            <a:picLocks noChangeAspect="1"/>
          </p:cNvPicPr>
          <p:nvPr/>
        </p:nvPicPr>
        <p:blipFill rotWithShape="1">
          <a:blip r:embed="rId3"/>
          <a:srcRect t="7013"/>
          <a:stretch/>
        </p:blipFill>
        <p:spPr>
          <a:xfrm>
            <a:off x="3299200" y="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9" name="TextBox 8">
            <a:extLst>
              <a:ext uri="{FF2B5EF4-FFF2-40B4-BE49-F238E27FC236}">
                <a16:creationId xmlns:a16="http://schemas.microsoft.com/office/drawing/2014/main" id="{1797BFC2-4D36-AF5B-BCA0-18BD811A8A12}"/>
              </a:ext>
            </a:extLst>
          </p:cNvPr>
          <p:cNvSpPr txBox="1"/>
          <p:nvPr/>
        </p:nvSpPr>
        <p:spPr>
          <a:xfrm>
            <a:off x="394001" y="340798"/>
            <a:ext cx="2492670" cy="646331"/>
          </a:xfrm>
          <a:prstGeom prst="rect">
            <a:avLst/>
          </a:prstGeom>
          <a:noFill/>
        </p:spPr>
        <p:txBody>
          <a:bodyPr wrap="none" rtlCol="0">
            <a:spAutoFit/>
          </a:bodyPr>
          <a:lstStyle/>
          <a:p>
            <a:r>
              <a:rPr lang="en-US" sz="3600" b="1" dirty="0">
                <a:latin typeface="+mj-lt"/>
              </a:rPr>
              <a:t>Future Ideas</a:t>
            </a:r>
          </a:p>
        </p:txBody>
      </p:sp>
      <p:sp>
        <p:nvSpPr>
          <p:cNvPr id="11" name="TextBox 10">
            <a:extLst>
              <a:ext uri="{FF2B5EF4-FFF2-40B4-BE49-F238E27FC236}">
                <a16:creationId xmlns:a16="http://schemas.microsoft.com/office/drawing/2014/main" id="{D888F642-117C-BFD9-B1AE-E34F6B8F2C43}"/>
              </a:ext>
            </a:extLst>
          </p:cNvPr>
          <p:cNvSpPr txBox="1"/>
          <p:nvPr/>
        </p:nvSpPr>
        <p:spPr>
          <a:xfrm>
            <a:off x="394001" y="1141258"/>
            <a:ext cx="3281528" cy="333873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Merge my google maps data</a:t>
            </a:r>
          </a:p>
          <a:p>
            <a:pPr marL="285750" indent="-285750">
              <a:lnSpc>
                <a:spcPct val="200000"/>
              </a:lnSpc>
              <a:buFont typeface="Arial" panose="020B0604020202020204" pitchFamily="34" charset="0"/>
              <a:buChar char="•"/>
            </a:pPr>
            <a:r>
              <a:rPr lang="en-US" dirty="0"/>
              <a:t>Upgrade OBDII device</a:t>
            </a:r>
          </a:p>
          <a:p>
            <a:pPr marL="285750" indent="-285750">
              <a:lnSpc>
                <a:spcPct val="200000"/>
              </a:lnSpc>
              <a:buFont typeface="Arial" panose="020B0604020202020204" pitchFamily="34" charset="0"/>
              <a:buChar char="•"/>
            </a:pPr>
            <a:r>
              <a:rPr lang="en-US" dirty="0"/>
              <a:t>Charging station data</a:t>
            </a:r>
          </a:p>
          <a:p>
            <a:pPr marL="285750" indent="-285750">
              <a:lnSpc>
                <a:spcPct val="200000"/>
              </a:lnSpc>
              <a:buFont typeface="Arial" panose="020B0604020202020204" pitchFamily="34" charset="0"/>
              <a:buChar char="•"/>
            </a:pPr>
            <a:r>
              <a:rPr lang="en-US" dirty="0"/>
              <a:t>Consider different lifestyles</a:t>
            </a:r>
          </a:p>
          <a:p>
            <a:pPr marL="285750" indent="-285750">
              <a:lnSpc>
                <a:spcPct val="200000"/>
              </a:lnSpc>
              <a:buFont typeface="Arial" panose="020B0604020202020204" pitchFamily="34" charset="0"/>
              <a:buChar char="•"/>
            </a:pPr>
            <a:r>
              <a:rPr lang="en-US" dirty="0"/>
              <a:t>More Cars</a:t>
            </a:r>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3854649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person, outdoor, car, posing&#10;&#10;Description automatically generated">
            <a:extLst>
              <a:ext uri="{FF2B5EF4-FFF2-40B4-BE49-F238E27FC236}">
                <a16:creationId xmlns:a16="http://schemas.microsoft.com/office/drawing/2014/main" id="{B9C7D242-7B52-3699-8633-69C27896416C}"/>
              </a:ext>
            </a:extLst>
          </p:cNvPr>
          <p:cNvPicPr>
            <a:picLocks noChangeAspect="1"/>
          </p:cNvPicPr>
          <p:nvPr/>
        </p:nvPicPr>
        <p:blipFill rotWithShape="1">
          <a:blip r:embed="rId3">
            <a:alphaModFix amt="35000"/>
          </a:blip>
          <a:srcRect t="11875" r="1" b="13153"/>
          <a:stretch/>
        </p:blipFill>
        <p:spPr>
          <a:xfrm>
            <a:off x="-2121" y="5"/>
            <a:ext cx="12196243" cy="6857990"/>
          </a:xfrm>
          <a:prstGeom prst="rect">
            <a:avLst/>
          </a:prstGeom>
        </p:spPr>
      </p:pic>
      <p:sp>
        <p:nvSpPr>
          <p:cNvPr id="3" name="TextBox 2">
            <a:extLst>
              <a:ext uri="{FF2B5EF4-FFF2-40B4-BE49-F238E27FC236}">
                <a16:creationId xmlns:a16="http://schemas.microsoft.com/office/drawing/2014/main" id="{9E1DD1C9-CB3D-251D-89E9-5350260C33C9}"/>
              </a:ext>
            </a:extLst>
          </p:cNvPr>
          <p:cNvSpPr txBox="1"/>
          <p:nvPr/>
        </p:nvSpPr>
        <p:spPr>
          <a:xfrm>
            <a:off x="2908051" y="2019742"/>
            <a:ext cx="6375898" cy="2818516"/>
          </a:xfrm>
          <a:prstGeom prst="rect">
            <a:avLst/>
          </a:prstGeom>
        </p:spPr>
        <p:txBody>
          <a:bodyPr vert="horz" lIns="91440" tIns="45720" rIns="91440" bIns="45720" rtlCol="0">
            <a:normAutofit/>
          </a:bodyPr>
          <a:lstStyle/>
          <a:p>
            <a:pPr>
              <a:lnSpc>
                <a:spcPct val="90000"/>
              </a:lnSpc>
              <a:spcAft>
                <a:spcPts val="600"/>
              </a:spcAft>
            </a:pPr>
            <a:r>
              <a:rPr lang="en-US" sz="2000" dirty="0"/>
              <a:t>"Data isn’t units of information. Data is a story about human behavior - about real people's wants, needs, goals and fears. Never let the numbers, platforms, charts and methodologies cloud your vision. Our real job with data is to better understand these very human stories, so we can better serve these people. Every goal your business has is directly tied to your success in understanding and serving people."</a:t>
            </a:r>
          </a:p>
          <a:p>
            <a:pPr>
              <a:lnSpc>
                <a:spcPct val="90000"/>
              </a:lnSpc>
              <a:spcAft>
                <a:spcPts val="600"/>
              </a:spcAft>
            </a:pPr>
            <a:r>
              <a:rPr lang="en-US" sz="2000" dirty="0"/>
              <a:t>~ Daniel Burstein</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918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EA345A4-7925-F015-E2B2-32442D41B29C}"/>
              </a:ext>
            </a:extLst>
          </p:cNvPr>
          <p:cNvPicPr>
            <a:picLocks noChangeAspect="1"/>
          </p:cNvPicPr>
          <p:nvPr/>
        </p:nvPicPr>
        <p:blipFill rotWithShape="1">
          <a:blip r:embed="rId3"/>
          <a:srcRect l="12945" r="44875"/>
          <a:stretch/>
        </p:blipFill>
        <p:spPr>
          <a:xfrm rot="5400000">
            <a:off x="2667641" y="-2666359"/>
            <a:ext cx="6856718" cy="12192000"/>
          </a:xfrm>
          <a:prstGeom prst="rect">
            <a:avLst/>
          </a:prstGeom>
        </p:spPr>
      </p:pic>
    </p:spTree>
    <p:extLst>
      <p:ext uri="{BB962C8B-B14F-4D97-AF65-F5344CB8AC3E}">
        <p14:creationId xmlns:p14="http://schemas.microsoft.com/office/powerpoint/2010/main" val="930209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ADFA6C-0CE2-B0D6-98F0-2040EB286BD8}"/>
              </a:ext>
            </a:extLst>
          </p:cNvPr>
          <p:cNvPicPr>
            <a:picLocks noChangeAspect="1"/>
          </p:cNvPicPr>
          <p:nvPr/>
        </p:nvPicPr>
        <p:blipFill rotWithShape="1">
          <a:blip r:embed="rId3"/>
          <a:srcRect l="12574" t="19865" r="39369"/>
          <a:stretch/>
        </p:blipFill>
        <p:spPr>
          <a:xfrm rot="5400000">
            <a:off x="4474587" y="-859413"/>
            <a:ext cx="6858000" cy="8576827"/>
          </a:xfrm>
          <a:prstGeom prst="rect">
            <a:avLst/>
          </a:prstGeom>
        </p:spPr>
      </p:pic>
      <p:sp>
        <p:nvSpPr>
          <p:cNvPr id="8"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ADE6046-D0A6-8DDB-D09B-F5B37CF9DEB5}"/>
              </a:ext>
            </a:extLst>
          </p:cNvPr>
          <p:cNvSpPr txBox="1"/>
          <p:nvPr/>
        </p:nvSpPr>
        <p:spPr>
          <a:xfrm>
            <a:off x="492513"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Data Collection</a:t>
            </a:r>
          </a:p>
        </p:txBody>
      </p:sp>
      <p:sp>
        <p:nvSpPr>
          <p:cNvPr id="3" name="TextBox 2">
            <a:extLst>
              <a:ext uri="{FF2B5EF4-FFF2-40B4-BE49-F238E27FC236}">
                <a16:creationId xmlns:a16="http://schemas.microsoft.com/office/drawing/2014/main" id="{C0584672-EDC7-B0D4-8F3D-8D4F59380051}"/>
              </a:ext>
            </a:extLst>
          </p:cNvPr>
          <p:cNvSpPr txBox="1"/>
          <p:nvPr/>
        </p:nvSpPr>
        <p:spPr>
          <a:xfrm>
            <a:off x="981977" y="2265037"/>
            <a:ext cx="3822189" cy="826165"/>
          </a:xfrm>
          <a:prstGeom prst="rect">
            <a:avLst/>
          </a:prstGeom>
        </p:spPr>
        <p:txBody>
          <a:bodyPr vert="horz" lIns="91440" tIns="45720" rIns="91440" bIns="45720" rtlCol="0">
            <a:normAutofit/>
          </a:bodyPr>
          <a:lstStyle/>
          <a:p>
            <a:pPr>
              <a:lnSpc>
                <a:spcPct val="200000"/>
              </a:lnSpc>
              <a:spcAft>
                <a:spcPts val="600"/>
              </a:spcAft>
            </a:pPr>
            <a:r>
              <a:rPr lang="en-US" sz="2000" dirty="0"/>
              <a:t>Start/End Date Time</a:t>
            </a:r>
          </a:p>
        </p:txBody>
      </p:sp>
      <p:pic>
        <p:nvPicPr>
          <p:cNvPr id="9" name="Graphic 8">
            <a:extLst>
              <a:ext uri="{FF2B5EF4-FFF2-40B4-BE49-F238E27FC236}">
                <a16:creationId xmlns:a16="http://schemas.microsoft.com/office/drawing/2014/main" id="{121D3F7A-2D5A-5850-8E84-5B96FA51C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715" y="4520450"/>
            <a:ext cx="459059" cy="459059"/>
          </a:xfrm>
          <a:prstGeom prst="rect">
            <a:avLst/>
          </a:prstGeom>
        </p:spPr>
      </p:pic>
      <p:pic>
        <p:nvPicPr>
          <p:cNvPr id="12" name="Graphic 11">
            <a:extLst>
              <a:ext uri="{FF2B5EF4-FFF2-40B4-BE49-F238E27FC236}">
                <a16:creationId xmlns:a16="http://schemas.microsoft.com/office/drawing/2014/main" id="{7DFC8A68-AA3B-5185-BFC5-E998DB2A0B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715" y="5217307"/>
            <a:ext cx="459059" cy="459059"/>
          </a:xfrm>
          <a:prstGeom prst="rect">
            <a:avLst/>
          </a:prstGeom>
        </p:spPr>
      </p:pic>
      <p:pic>
        <p:nvPicPr>
          <p:cNvPr id="19" name="Graphic 18">
            <a:extLst>
              <a:ext uri="{FF2B5EF4-FFF2-40B4-BE49-F238E27FC236}">
                <a16:creationId xmlns:a16="http://schemas.microsoft.com/office/drawing/2014/main" id="{1F3981D2-70E6-3675-9B3A-1FE66270C5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7715" y="3866921"/>
            <a:ext cx="459059" cy="459059"/>
          </a:xfrm>
          <a:prstGeom prst="rect">
            <a:avLst/>
          </a:prstGeom>
        </p:spPr>
      </p:pic>
      <p:sp>
        <p:nvSpPr>
          <p:cNvPr id="21" name="TextBox 20">
            <a:extLst>
              <a:ext uri="{FF2B5EF4-FFF2-40B4-BE49-F238E27FC236}">
                <a16:creationId xmlns:a16="http://schemas.microsoft.com/office/drawing/2014/main" id="{A7DD4F7E-E43B-A950-A175-B5BFB7BD346A}"/>
              </a:ext>
            </a:extLst>
          </p:cNvPr>
          <p:cNvSpPr txBox="1"/>
          <p:nvPr/>
        </p:nvSpPr>
        <p:spPr>
          <a:xfrm>
            <a:off x="981977" y="2985265"/>
            <a:ext cx="6094140" cy="568745"/>
          </a:xfrm>
          <a:prstGeom prst="rect">
            <a:avLst/>
          </a:prstGeom>
          <a:noFill/>
        </p:spPr>
        <p:txBody>
          <a:bodyPr wrap="square">
            <a:spAutoFit/>
          </a:bodyPr>
          <a:lstStyle/>
          <a:p>
            <a:pPr>
              <a:lnSpc>
                <a:spcPct val="200000"/>
              </a:lnSpc>
              <a:spcAft>
                <a:spcPts val="600"/>
              </a:spcAft>
            </a:pPr>
            <a:r>
              <a:rPr lang="en-US" sz="1800" dirty="0"/>
              <a:t>Distance Driven (mi)</a:t>
            </a:r>
          </a:p>
        </p:txBody>
      </p:sp>
      <p:sp>
        <p:nvSpPr>
          <p:cNvPr id="23" name="TextBox 22">
            <a:extLst>
              <a:ext uri="{FF2B5EF4-FFF2-40B4-BE49-F238E27FC236}">
                <a16:creationId xmlns:a16="http://schemas.microsoft.com/office/drawing/2014/main" id="{DEAA40C8-CB5D-0276-6DF4-B67355BF6805}"/>
              </a:ext>
            </a:extLst>
          </p:cNvPr>
          <p:cNvSpPr txBox="1"/>
          <p:nvPr/>
        </p:nvSpPr>
        <p:spPr>
          <a:xfrm>
            <a:off x="981977" y="3650037"/>
            <a:ext cx="6094140" cy="568745"/>
          </a:xfrm>
          <a:prstGeom prst="rect">
            <a:avLst/>
          </a:prstGeom>
          <a:noFill/>
        </p:spPr>
        <p:txBody>
          <a:bodyPr wrap="square">
            <a:spAutoFit/>
          </a:bodyPr>
          <a:lstStyle/>
          <a:p>
            <a:pPr>
              <a:lnSpc>
                <a:spcPct val="200000"/>
              </a:lnSpc>
              <a:spcAft>
                <a:spcPts val="600"/>
              </a:spcAft>
            </a:pPr>
            <a:r>
              <a:rPr lang="en-US" sz="1800" dirty="0"/>
              <a:t>Electricity Consumed (kWh)</a:t>
            </a:r>
          </a:p>
        </p:txBody>
      </p:sp>
      <p:sp>
        <p:nvSpPr>
          <p:cNvPr id="25" name="TextBox 24">
            <a:extLst>
              <a:ext uri="{FF2B5EF4-FFF2-40B4-BE49-F238E27FC236}">
                <a16:creationId xmlns:a16="http://schemas.microsoft.com/office/drawing/2014/main" id="{9EC3F1D9-FA23-EA5D-E53E-7CD33DD5E047}"/>
              </a:ext>
            </a:extLst>
          </p:cNvPr>
          <p:cNvSpPr txBox="1"/>
          <p:nvPr/>
        </p:nvSpPr>
        <p:spPr>
          <a:xfrm>
            <a:off x="981977" y="4368748"/>
            <a:ext cx="6094140" cy="568745"/>
          </a:xfrm>
          <a:prstGeom prst="rect">
            <a:avLst/>
          </a:prstGeom>
          <a:noFill/>
        </p:spPr>
        <p:txBody>
          <a:bodyPr wrap="square">
            <a:spAutoFit/>
          </a:bodyPr>
          <a:lstStyle/>
          <a:p>
            <a:pPr>
              <a:lnSpc>
                <a:spcPct val="200000"/>
              </a:lnSpc>
              <a:spcAft>
                <a:spcPts val="600"/>
              </a:spcAft>
            </a:pPr>
            <a:r>
              <a:rPr lang="en-US" sz="1800" dirty="0"/>
              <a:t>Start/End State of Charge (%)</a:t>
            </a:r>
          </a:p>
        </p:txBody>
      </p:sp>
      <p:sp>
        <p:nvSpPr>
          <p:cNvPr id="27" name="TextBox 26">
            <a:extLst>
              <a:ext uri="{FF2B5EF4-FFF2-40B4-BE49-F238E27FC236}">
                <a16:creationId xmlns:a16="http://schemas.microsoft.com/office/drawing/2014/main" id="{62BCD9F6-358A-189E-09A6-D8E6A100081D}"/>
              </a:ext>
            </a:extLst>
          </p:cNvPr>
          <p:cNvSpPr txBox="1"/>
          <p:nvPr/>
        </p:nvSpPr>
        <p:spPr>
          <a:xfrm>
            <a:off x="981977" y="5071866"/>
            <a:ext cx="6094140" cy="568745"/>
          </a:xfrm>
          <a:prstGeom prst="rect">
            <a:avLst/>
          </a:prstGeom>
          <a:noFill/>
        </p:spPr>
        <p:txBody>
          <a:bodyPr wrap="square">
            <a:spAutoFit/>
          </a:bodyPr>
          <a:lstStyle/>
          <a:p>
            <a:pPr>
              <a:lnSpc>
                <a:spcPct val="200000"/>
              </a:lnSpc>
              <a:spcAft>
                <a:spcPts val="600"/>
              </a:spcAft>
            </a:pPr>
            <a:r>
              <a:rPr lang="en-US" sz="1800" dirty="0"/>
              <a:t>Outside Temperature (F)</a:t>
            </a:r>
          </a:p>
        </p:txBody>
      </p:sp>
      <p:pic>
        <p:nvPicPr>
          <p:cNvPr id="28" name="Graphic 27">
            <a:extLst>
              <a:ext uri="{FF2B5EF4-FFF2-40B4-BE49-F238E27FC236}">
                <a16:creationId xmlns:a16="http://schemas.microsoft.com/office/drawing/2014/main" id="{1EB8AF76-794F-5EFC-69F3-EB14EDB1B7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574" y="2449519"/>
            <a:ext cx="457200" cy="457200"/>
          </a:xfrm>
          <a:prstGeom prst="rect">
            <a:avLst/>
          </a:prstGeom>
        </p:spPr>
      </p:pic>
      <p:pic>
        <p:nvPicPr>
          <p:cNvPr id="29" name="Graphic 28">
            <a:extLst>
              <a:ext uri="{FF2B5EF4-FFF2-40B4-BE49-F238E27FC236}">
                <a16:creationId xmlns:a16="http://schemas.microsoft.com/office/drawing/2014/main" id="{24306D39-263B-1500-A6AD-8FB953C69A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574" y="3125651"/>
            <a:ext cx="457200" cy="457200"/>
          </a:xfrm>
          <a:prstGeom prst="rect">
            <a:avLst/>
          </a:prstGeom>
        </p:spPr>
      </p:pic>
      <p:pic>
        <p:nvPicPr>
          <p:cNvPr id="31" name="Graphic 30">
            <a:extLst>
              <a:ext uri="{FF2B5EF4-FFF2-40B4-BE49-F238E27FC236}">
                <a16:creationId xmlns:a16="http://schemas.microsoft.com/office/drawing/2014/main" id="{3672E6E1-4359-42A7-8755-13E3C585C0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13" y="6035675"/>
            <a:ext cx="457200" cy="457200"/>
          </a:xfrm>
          <a:prstGeom prst="rect">
            <a:avLst/>
          </a:prstGeom>
        </p:spPr>
      </p:pic>
      <p:sp>
        <p:nvSpPr>
          <p:cNvPr id="32" name="TextBox 31">
            <a:extLst>
              <a:ext uri="{FF2B5EF4-FFF2-40B4-BE49-F238E27FC236}">
                <a16:creationId xmlns:a16="http://schemas.microsoft.com/office/drawing/2014/main" id="{1EB5D9E5-7731-2CF2-2B77-8C1245FBA309}"/>
              </a:ext>
            </a:extLst>
          </p:cNvPr>
          <p:cNvSpPr txBox="1"/>
          <p:nvPr/>
        </p:nvSpPr>
        <p:spPr>
          <a:xfrm>
            <a:off x="981977" y="5795344"/>
            <a:ext cx="6094140" cy="568745"/>
          </a:xfrm>
          <a:prstGeom prst="rect">
            <a:avLst/>
          </a:prstGeom>
          <a:noFill/>
        </p:spPr>
        <p:txBody>
          <a:bodyPr wrap="square">
            <a:spAutoFit/>
          </a:bodyPr>
          <a:lstStyle/>
          <a:p>
            <a:pPr>
              <a:lnSpc>
                <a:spcPct val="200000"/>
              </a:lnSpc>
              <a:spcAft>
                <a:spcPts val="600"/>
              </a:spcAft>
            </a:pPr>
            <a:r>
              <a:rPr lang="en-US" sz="1800" strike="sngStrike" dirty="0"/>
              <a:t>GPS</a:t>
            </a:r>
          </a:p>
        </p:txBody>
      </p:sp>
    </p:spTree>
    <p:extLst>
      <p:ext uri="{BB962C8B-B14F-4D97-AF65-F5344CB8AC3E}">
        <p14:creationId xmlns:p14="http://schemas.microsoft.com/office/powerpoint/2010/main" val="887520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21" grpId="0"/>
      <p:bldP spid="23" grpId="0"/>
      <p:bldP spid="25" grpId="0"/>
      <p:bldP spid="27"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2414016" cy="2414016"/>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Tree>
    <p:extLst>
      <p:ext uri="{BB962C8B-B14F-4D97-AF65-F5344CB8AC3E}">
        <p14:creationId xmlns:p14="http://schemas.microsoft.com/office/powerpoint/2010/main" val="2007250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
        <p:nvSpPr>
          <p:cNvPr id="6" name="TextBox 5">
            <a:extLst>
              <a:ext uri="{FF2B5EF4-FFF2-40B4-BE49-F238E27FC236}">
                <a16:creationId xmlns:a16="http://schemas.microsoft.com/office/drawing/2014/main" id="{63F5B8D5-A915-3F98-D5E3-5D6DD6F51DDD}"/>
              </a:ext>
            </a:extLst>
          </p:cNvPr>
          <p:cNvSpPr txBox="1"/>
          <p:nvPr/>
        </p:nvSpPr>
        <p:spPr>
          <a:xfrm>
            <a:off x="490622" y="5166356"/>
            <a:ext cx="2465458" cy="830997"/>
          </a:xfrm>
          <a:prstGeom prst="rect">
            <a:avLst/>
          </a:prstGeom>
          <a:noFill/>
        </p:spPr>
        <p:txBody>
          <a:bodyPr wrap="square" rtlCol="0">
            <a:spAutoFit/>
          </a:bodyPr>
          <a:lstStyle/>
          <a:p>
            <a:r>
              <a:rPr lang="en-US" sz="4800" dirty="0"/>
              <a:t>296 Days</a:t>
            </a:r>
          </a:p>
        </p:txBody>
      </p:sp>
    </p:spTree>
    <p:extLst>
      <p:ext uri="{BB962C8B-B14F-4D97-AF65-F5344CB8AC3E}">
        <p14:creationId xmlns:p14="http://schemas.microsoft.com/office/powerpoint/2010/main" val="1865368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5253</TotalTime>
  <Words>5020</Words>
  <Application>Microsoft Macintosh PowerPoint</Application>
  <PresentationFormat>Widescreen</PresentationFormat>
  <Paragraphs>529</Paragraphs>
  <Slides>51</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Google Sans</vt:lpstr>
      <vt:lpstr>Wingdings</vt:lpstr>
      <vt:lpstr>Office Theme 2013 - 2022</vt:lpstr>
      <vt:lpstr>The Data Behind EV Driving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Reality  to the Myths  of EV driving </dc:title>
  <dc:creator>Brian Ralston</dc:creator>
  <cp:lastModifiedBy>Brian Ralston</cp:lastModifiedBy>
  <cp:revision>43</cp:revision>
  <dcterms:created xsi:type="dcterms:W3CDTF">2022-12-18T00:20:18Z</dcterms:created>
  <dcterms:modified xsi:type="dcterms:W3CDTF">2022-12-23T22:42:59Z</dcterms:modified>
</cp:coreProperties>
</file>